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4"/>
  </p:notesMasterIdLst>
  <p:sldIdLst>
    <p:sldId id="256" r:id="rId3"/>
    <p:sldId id="268" r:id="rId4"/>
    <p:sldId id="422" r:id="rId5"/>
    <p:sldId id="258" r:id="rId6"/>
    <p:sldId id="259" r:id="rId7"/>
    <p:sldId id="309" r:id="rId8"/>
    <p:sldId id="274" r:id="rId9"/>
    <p:sldId id="278" r:id="rId10"/>
    <p:sldId id="279" r:id="rId11"/>
    <p:sldId id="261" r:id="rId12"/>
    <p:sldId id="273" r:id="rId13"/>
    <p:sldId id="394" r:id="rId14"/>
    <p:sldId id="280" r:id="rId15"/>
    <p:sldId id="257" r:id="rId16"/>
    <p:sldId id="262" r:id="rId17"/>
    <p:sldId id="260" r:id="rId18"/>
    <p:sldId id="263" r:id="rId19"/>
    <p:sldId id="412" r:id="rId20"/>
    <p:sldId id="267" r:id="rId21"/>
    <p:sldId id="265" r:id="rId22"/>
    <p:sldId id="26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/>
    <p:restoredTop sz="97239" autoAdjust="0"/>
  </p:normalViewPr>
  <p:slideViewPr>
    <p:cSldViewPr snapToGrid="0" snapToObjects="1">
      <p:cViewPr varScale="1">
        <p:scale>
          <a:sx n="119" d="100"/>
          <a:sy n="119" d="100"/>
        </p:scale>
        <p:origin x="440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png>
</file>

<file path=ppt/media/image24.tif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B71F3-93DB-5D4E-BD85-E725B4CFC121}" type="datetimeFigureOut">
              <a:rPr lang="en-US" smtClean="0"/>
              <a:t>1/13/24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384DD1-DE08-F74B-9D20-C2281A9B3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73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06fa25c94c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206fa25c94c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089aca3849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089aca3849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06fa25c94c_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06fa25c94c_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07448baef4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07448baef4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811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07f5964e1c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07f5964e1c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089aca3849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089aca3849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089aca3849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089aca3849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fa25c94c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fa25c94c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06fa25c94c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06fa25c94c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68EF387A-3E9B-974F-BE09-FF3123AB2DEB}" type="slidenum">
              <a:rPr lang="en-US" sz="1200">
                <a:solidFill>
                  <a:srgbClr val="000000"/>
                </a:solidFill>
              </a:rPr>
              <a:pPr eaLnBrk="1" hangingPunct="1"/>
              <a:t>12</a:t>
            </a:fld>
            <a:endParaRPr lang="en-US" sz="12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25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84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9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66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1700733" y="1967733"/>
            <a:ext cx="8787600" cy="211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None/>
              <a:defRPr sz="5333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01933" y="4185233"/>
            <a:ext cx="87876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3090000" y="5504833"/>
            <a:ext cx="6012000" cy="8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Open Sans"/>
              <a:buNone/>
              <a:defRPr sz="2933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3314" b="-41582"/>
          <a:stretch/>
        </p:blipFill>
        <p:spPr>
          <a:xfrm rot="2699966">
            <a:off x="6365880" y="1004911"/>
            <a:ext cx="1463365" cy="1450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61006" y="1128637"/>
            <a:ext cx="2701977" cy="549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96290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621792" y="1536633"/>
            <a:ext cx="10926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4872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1219170" lvl="1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9707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4358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887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7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51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4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69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7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6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51A233-6174-C14B-9DFA-A8215DDE1E1D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0C657-BCF0-8545-96C8-B101BEDFFB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60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pen Sans"/>
              <a:buNone/>
              <a:defRPr sz="2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pen Sans"/>
              <a:buChar char="●"/>
              <a:defRPr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333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32362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110.08207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hyperlink" Target="https://docs.anaconda.com/anaconda/install/index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pollev.com/emilyliu" TargetMode="External"/><Relationship Id="rId2" Type="http://schemas.openxmlformats.org/officeDocument/2006/relationships/hyperlink" Target="https://www.polleverywhere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nnibal046/Awesome-LLM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presentation/d/1TTyePrw-p_xxUbi3rbmBI3QQpSsTI1btaQuAUvvNc8w/edit#slide=id.g206fa25c94c_0_2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BIA-660 Web Mining 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978312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415600" y="3901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The Transformer Architecture:</a:t>
            </a:r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>
            <a:off x="2857000" y="994800"/>
            <a:ext cx="6848400" cy="626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/>
              <a:t>How to model p(</a:t>
            </a:r>
            <a:r>
              <a:rPr lang="en">
                <a:solidFill>
                  <a:schemeClr val="accent1"/>
                </a:solidFill>
              </a:rPr>
              <a:t>next token </a:t>
            </a:r>
            <a:r>
              <a:rPr lang="en"/>
              <a:t>|</a:t>
            </a:r>
            <a:r>
              <a:rPr lang="en">
                <a:solidFill>
                  <a:schemeClr val="accent1"/>
                </a:solidFill>
              </a:rPr>
              <a:t> previous tokens</a:t>
            </a:r>
            <a:r>
              <a:rPr lang="en"/>
              <a:t>)?</a:t>
            </a:r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10</a:t>
            </a:fld>
            <a:endParaRPr kern="0"/>
          </a:p>
        </p:txBody>
      </p:sp>
      <p:pic>
        <p:nvPicPr>
          <p:cNvPr id="90" name="Google Shape;9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0100" y="1878067"/>
            <a:ext cx="9080467" cy="415733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2"/>
          <p:cNvSpPr txBox="1"/>
          <p:nvPr/>
        </p:nvSpPr>
        <p:spPr>
          <a:xfrm>
            <a:off x="1587900" y="6487033"/>
            <a:ext cx="9016400" cy="5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467" kern="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[from Alammar, The Illustrated GPT-2, https://jalammar.github.io/illustrated-gpt2/]</a:t>
            </a:r>
            <a:endParaRPr sz="1467" kern="0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2" name="Google Shape;92;p12"/>
          <p:cNvSpPr/>
          <p:nvPr/>
        </p:nvSpPr>
        <p:spPr>
          <a:xfrm>
            <a:off x="6540600" y="2527300"/>
            <a:ext cx="217600" cy="248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93" name="Google Shape;93;p12"/>
          <p:cNvGrpSpPr/>
          <p:nvPr/>
        </p:nvGrpSpPr>
        <p:grpSpPr>
          <a:xfrm>
            <a:off x="10629400" y="2454233"/>
            <a:ext cx="1252400" cy="1252400"/>
            <a:chOff x="7972050" y="1840675"/>
            <a:chExt cx="939300" cy="939300"/>
          </a:xfrm>
        </p:grpSpPr>
        <p:sp>
          <p:nvSpPr>
            <p:cNvPr id="94" name="Google Shape;94;p12"/>
            <p:cNvSpPr txBox="1"/>
            <p:nvPr/>
          </p:nvSpPr>
          <p:spPr>
            <a:xfrm>
              <a:off x="7972050" y="2018200"/>
              <a:ext cx="939300" cy="36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CC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≈ 10–100 </a:t>
              </a:r>
              <a:endParaRPr sz="1867" kern="0">
                <a:solidFill>
                  <a:srgbClr val="CC0000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  <a:p>
              <a:pPr algn="ctr" defTabSz="1219170">
                <a:buClr>
                  <a:srgbClr val="000000"/>
                </a:buClr>
                <a:buSzPts val="1100"/>
              </a:pPr>
              <a:r>
                <a:rPr lang="en" sz="1867" kern="0">
                  <a:solidFill>
                    <a:srgbClr val="CC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layers</a:t>
              </a:r>
              <a:endParaRPr sz="1867" kern="0">
                <a:solidFill>
                  <a:srgbClr val="CC0000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</p:txBody>
        </p:sp>
        <p:cxnSp>
          <p:nvCxnSpPr>
            <p:cNvPr id="95" name="Google Shape;95;p12"/>
            <p:cNvCxnSpPr/>
            <p:nvPr/>
          </p:nvCxnSpPr>
          <p:spPr>
            <a:xfrm>
              <a:off x="8040150" y="1840675"/>
              <a:ext cx="0" cy="939300"/>
            </a:xfrm>
            <a:prstGeom prst="straightConnector1">
              <a:avLst/>
            </a:prstGeom>
            <a:noFill/>
            <a:ln w="9525" cap="flat" cmpd="sng">
              <a:solidFill>
                <a:srgbClr val="CC000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Training a LLM: </a:t>
            </a:r>
            <a:r>
              <a:rPr lang="en" b="1" dirty="0">
                <a:solidFill>
                  <a:schemeClr val="accent2">
                    <a:lumMod val="75000"/>
                  </a:schemeClr>
                </a:solidFill>
              </a:rPr>
              <a:t>Data</a:t>
            </a:r>
            <a:endParaRPr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11</a:t>
            </a:fld>
            <a:endParaRPr kern="0"/>
          </a:p>
        </p:txBody>
      </p:sp>
      <p:pic>
        <p:nvPicPr>
          <p:cNvPr id="212" name="Google Shape;2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00" y="1434502"/>
            <a:ext cx="8427635" cy="506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4"/>
          <p:cNvSpPr txBox="1"/>
          <p:nvPr/>
        </p:nvSpPr>
        <p:spPr>
          <a:xfrm>
            <a:off x="8501501" y="1339396"/>
            <a:ext cx="35960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CC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800GB of open-source data</a:t>
            </a:r>
            <a:endParaRPr sz="1867" kern="0">
              <a:solidFill>
                <a:srgbClr val="CC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5850567" y="1481633"/>
            <a:ext cx="813200" cy="298000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1926133" y="6487033"/>
            <a:ext cx="8339600" cy="5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467" kern="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[from Gao et al., The Pile: An 800GB Dataset of Diverse Text for Language Modeling]</a:t>
            </a:r>
            <a:endParaRPr sz="1467" kern="0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le 1"/>
          <p:cNvSpPr>
            <a:spLocks noGrp="1"/>
          </p:cNvSpPr>
          <p:nvPr>
            <p:ph type="title"/>
          </p:nvPr>
        </p:nvSpPr>
        <p:spPr>
          <a:xfrm>
            <a:off x="1061741" y="443009"/>
            <a:ext cx="9956800" cy="7112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b="1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NLP Tasks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3EEE62-0408-1E48-AF2B-EFC51BD047D3}"/>
              </a:ext>
            </a:extLst>
          </p:cNvPr>
          <p:cNvGrpSpPr/>
          <p:nvPr/>
        </p:nvGrpSpPr>
        <p:grpSpPr>
          <a:xfrm>
            <a:off x="466103" y="1413845"/>
            <a:ext cx="11602720" cy="4760895"/>
            <a:chOff x="355601" y="1498600"/>
            <a:chExt cx="11938000" cy="5324436"/>
          </a:xfrm>
        </p:grpSpPr>
        <p:sp>
          <p:nvSpPr>
            <p:cNvPr id="5" name="Rectangle 4"/>
            <p:cNvSpPr/>
            <p:nvPr/>
          </p:nvSpPr>
          <p:spPr>
            <a:xfrm>
              <a:off x="355602" y="2581975"/>
              <a:ext cx="3505199" cy="954448"/>
            </a:xfrm>
            <a:prstGeom prst="rect">
              <a:avLst/>
            </a:prstGeom>
            <a:solidFill>
              <a:srgbClr val="DEF1DE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064001" y="1532111"/>
              <a:ext cx="4063999" cy="954448"/>
            </a:xfrm>
            <a:prstGeom prst="rect">
              <a:avLst/>
            </a:prstGeom>
            <a:solidFill>
              <a:srgbClr val="FFFDD4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8396583" y="2040469"/>
              <a:ext cx="3708399" cy="952500"/>
            </a:xfrm>
            <a:prstGeom prst="rect">
              <a:avLst/>
            </a:prstGeom>
            <a:solidFill>
              <a:srgbClr val="F0DCDC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064001" y="2548995"/>
              <a:ext cx="4063999" cy="812800"/>
            </a:xfrm>
            <a:prstGeom prst="rect">
              <a:avLst/>
            </a:prstGeom>
            <a:solidFill>
              <a:srgbClr val="FFFDD4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402227" y="3103261"/>
              <a:ext cx="3708399" cy="954448"/>
            </a:xfrm>
            <a:prstGeom prst="rect">
              <a:avLst/>
            </a:prstGeom>
            <a:solidFill>
              <a:srgbClr val="F0DCDC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55602" y="3733800"/>
              <a:ext cx="3505199" cy="954448"/>
            </a:xfrm>
            <a:prstGeom prst="rect">
              <a:avLst/>
            </a:prstGeom>
            <a:solidFill>
              <a:srgbClr val="DEF1DE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069927" y="3408706"/>
              <a:ext cx="4057813" cy="731495"/>
            </a:xfrm>
            <a:prstGeom prst="rect">
              <a:avLst/>
            </a:prstGeom>
            <a:solidFill>
              <a:srgbClr val="FFFDD4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8402231" y="4134549"/>
              <a:ext cx="3708399" cy="954448"/>
            </a:xfrm>
            <a:prstGeom prst="rect">
              <a:avLst/>
            </a:prstGeom>
            <a:solidFill>
              <a:srgbClr val="F0DCDC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55602" y="4851401"/>
              <a:ext cx="3505199" cy="954448"/>
            </a:xfrm>
            <a:prstGeom prst="rect">
              <a:avLst/>
            </a:prstGeom>
            <a:solidFill>
              <a:srgbClr val="DEF1DE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064001" y="4219223"/>
              <a:ext cx="4063999" cy="711199"/>
            </a:xfrm>
            <a:prstGeom prst="rect">
              <a:avLst/>
            </a:prstGeom>
            <a:solidFill>
              <a:srgbClr val="FFFDD4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402231" y="5321299"/>
              <a:ext cx="3708399" cy="952501"/>
            </a:xfrm>
            <a:prstGeom prst="rect">
              <a:avLst/>
            </a:prstGeom>
            <a:solidFill>
              <a:srgbClr val="F0DCDC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064000" y="5970410"/>
              <a:ext cx="4064000" cy="850901"/>
            </a:xfrm>
            <a:prstGeom prst="rect">
              <a:avLst/>
            </a:prstGeom>
            <a:solidFill>
              <a:srgbClr val="FFFFCC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064001" y="5002126"/>
              <a:ext cx="4063999" cy="895791"/>
            </a:xfrm>
            <a:prstGeom prst="rect">
              <a:avLst/>
            </a:prstGeom>
            <a:solidFill>
              <a:srgbClr val="FFFDD4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1867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67602" name="TextBox 24"/>
            <p:cNvSpPr txBox="1">
              <a:spLocks noChangeArrowheads="1"/>
            </p:cNvSpPr>
            <p:nvPr/>
          </p:nvSpPr>
          <p:spPr bwMode="auto">
            <a:xfrm>
              <a:off x="4165602" y="2514600"/>
              <a:ext cx="2404954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Coreference resolution</a:t>
              </a:r>
            </a:p>
          </p:txBody>
        </p:sp>
        <p:sp>
          <p:nvSpPr>
            <p:cNvPr id="67603" name="TextBox 25"/>
            <p:cNvSpPr txBox="1">
              <a:spLocks noChangeArrowheads="1"/>
            </p:cNvSpPr>
            <p:nvPr/>
          </p:nvSpPr>
          <p:spPr bwMode="auto">
            <a:xfrm>
              <a:off x="8357072" y="2006600"/>
              <a:ext cx="2612062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Question answering (QA)</a:t>
              </a:r>
            </a:p>
          </p:txBody>
        </p:sp>
        <p:sp>
          <p:nvSpPr>
            <p:cNvPr id="67604" name="TextBox 26"/>
            <p:cNvSpPr txBox="1">
              <a:spLocks noChangeArrowheads="1"/>
            </p:cNvSpPr>
            <p:nvPr/>
          </p:nvSpPr>
          <p:spPr bwMode="auto">
            <a:xfrm>
              <a:off x="355601" y="3733800"/>
              <a:ext cx="2954270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Part-of-speech (POS) tagging</a:t>
              </a:r>
            </a:p>
          </p:txBody>
        </p:sp>
        <p:sp>
          <p:nvSpPr>
            <p:cNvPr id="67605" name="TextBox 27"/>
            <p:cNvSpPr txBox="1">
              <a:spLocks noChangeArrowheads="1"/>
            </p:cNvSpPr>
            <p:nvPr/>
          </p:nvSpPr>
          <p:spPr bwMode="auto">
            <a:xfrm>
              <a:off x="4064000" y="3327400"/>
              <a:ext cx="3352800" cy="359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733" dirty="0">
                  <a:solidFill>
                    <a:srgbClr val="000000"/>
                  </a:solidFill>
                  <a:latin typeface="Calibri" charset="0"/>
                </a:rPr>
                <a:t>Word sense disambiguation (WSD)</a:t>
              </a:r>
            </a:p>
          </p:txBody>
        </p:sp>
        <p:sp>
          <p:nvSpPr>
            <p:cNvPr id="67606" name="TextBox 28"/>
            <p:cNvSpPr txBox="1">
              <a:spLocks noChangeArrowheads="1"/>
            </p:cNvSpPr>
            <p:nvPr/>
          </p:nvSpPr>
          <p:spPr bwMode="auto">
            <a:xfrm>
              <a:off x="8357074" y="3022600"/>
              <a:ext cx="1267719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Paraphrase</a:t>
              </a:r>
            </a:p>
          </p:txBody>
        </p:sp>
        <p:sp>
          <p:nvSpPr>
            <p:cNvPr id="67607" name="TextBox 29"/>
            <p:cNvSpPr txBox="1">
              <a:spLocks noChangeArrowheads="1"/>
            </p:cNvSpPr>
            <p:nvPr/>
          </p:nvSpPr>
          <p:spPr bwMode="auto">
            <a:xfrm>
              <a:off x="457202" y="4851400"/>
              <a:ext cx="3264676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Named entity recognition (NER)</a:t>
              </a:r>
            </a:p>
          </p:txBody>
        </p:sp>
        <p:sp>
          <p:nvSpPr>
            <p:cNvPr id="67608" name="TextBox 30"/>
            <p:cNvSpPr txBox="1">
              <a:spLocks noChangeArrowheads="1"/>
            </p:cNvSpPr>
            <p:nvPr/>
          </p:nvSpPr>
          <p:spPr bwMode="auto">
            <a:xfrm>
              <a:off x="4165601" y="4241800"/>
              <a:ext cx="882357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Parsing</a:t>
              </a:r>
            </a:p>
          </p:txBody>
        </p:sp>
        <p:sp>
          <p:nvSpPr>
            <p:cNvPr id="67609" name="TextBox 31"/>
            <p:cNvSpPr txBox="1">
              <a:spLocks noChangeArrowheads="1"/>
            </p:cNvSpPr>
            <p:nvPr/>
          </p:nvSpPr>
          <p:spPr bwMode="auto">
            <a:xfrm>
              <a:off x="8345784" y="4078101"/>
              <a:ext cx="1645194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Summarization</a:t>
              </a:r>
            </a:p>
          </p:txBody>
        </p:sp>
        <p:sp>
          <p:nvSpPr>
            <p:cNvPr id="67610" name="TextBox 32"/>
            <p:cNvSpPr txBox="1">
              <a:spLocks noChangeArrowheads="1"/>
            </p:cNvSpPr>
            <p:nvPr/>
          </p:nvSpPr>
          <p:spPr bwMode="auto">
            <a:xfrm>
              <a:off x="4205283" y="5902942"/>
              <a:ext cx="2951428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Information extraction (IE)</a:t>
              </a:r>
            </a:p>
          </p:txBody>
        </p:sp>
        <p:sp>
          <p:nvSpPr>
            <p:cNvPr id="67611" name="TextBox 33"/>
            <p:cNvSpPr txBox="1">
              <a:spLocks noChangeArrowheads="1"/>
            </p:cNvSpPr>
            <p:nvPr/>
          </p:nvSpPr>
          <p:spPr bwMode="auto">
            <a:xfrm>
              <a:off x="4165602" y="4953000"/>
              <a:ext cx="2650919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Machine translation (MT)</a:t>
              </a:r>
            </a:p>
          </p:txBody>
        </p:sp>
        <p:sp>
          <p:nvSpPr>
            <p:cNvPr id="67612" name="TextBox 34"/>
            <p:cNvSpPr txBox="1">
              <a:spLocks noChangeArrowheads="1"/>
            </p:cNvSpPr>
            <p:nvPr/>
          </p:nvSpPr>
          <p:spPr bwMode="auto">
            <a:xfrm>
              <a:off x="8345785" y="5226757"/>
              <a:ext cx="795411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Dialog</a:t>
              </a:r>
            </a:p>
          </p:txBody>
        </p:sp>
        <p:sp>
          <p:nvSpPr>
            <p:cNvPr id="67613" name="TextBox 36"/>
            <p:cNvSpPr txBox="1">
              <a:spLocks noChangeArrowheads="1"/>
            </p:cNvSpPr>
            <p:nvPr/>
          </p:nvSpPr>
          <p:spPr bwMode="auto">
            <a:xfrm>
              <a:off x="4165602" y="1498600"/>
              <a:ext cx="1995739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Sentiment analysis</a:t>
              </a:r>
            </a:p>
          </p:txBody>
        </p:sp>
        <p:sp>
          <p:nvSpPr>
            <p:cNvPr id="67614" name="TextBox 37"/>
            <p:cNvSpPr txBox="1">
              <a:spLocks noChangeArrowheads="1"/>
            </p:cNvSpPr>
            <p:nvPr/>
          </p:nvSpPr>
          <p:spPr bwMode="auto">
            <a:xfrm>
              <a:off x="8345783" y="5181600"/>
              <a:ext cx="293670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>
                  <a:solidFill>
                    <a:srgbClr val="000000"/>
                  </a:solidFill>
                  <a:latin typeface="Calibri" charset="0"/>
                </a:rPr>
                <a:t>  </a:t>
              </a:r>
            </a:p>
          </p:txBody>
        </p:sp>
        <p:sp>
          <p:nvSpPr>
            <p:cNvPr id="67618" name="TextBox 41"/>
            <p:cNvSpPr txBox="1">
              <a:spLocks noChangeArrowheads="1"/>
            </p:cNvSpPr>
            <p:nvPr/>
          </p:nvSpPr>
          <p:spPr bwMode="auto">
            <a:xfrm>
              <a:off x="457201" y="2548465"/>
              <a:ext cx="1778000" cy="3796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defTabSz="4572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sz="1867" dirty="0">
                  <a:solidFill>
                    <a:srgbClr val="000000"/>
                  </a:solidFill>
                  <a:latin typeface="Calibri" charset="0"/>
                </a:rPr>
                <a:t>Spam detection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784576" y="2940973"/>
              <a:ext cx="2252136" cy="238744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Let’s go to Agra!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803100" y="3224609"/>
              <a:ext cx="2216677" cy="226967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A nice gift for you …</a:t>
              </a:r>
            </a:p>
          </p:txBody>
        </p:sp>
        <p:sp>
          <p:nvSpPr>
            <p:cNvPr id="67678" name="Rectangle 45"/>
            <p:cNvSpPr>
              <a:spLocks noChangeArrowheads="1"/>
            </p:cNvSpPr>
            <p:nvPr/>
          </p:nvSpPr>
          <p:spPr bwMode="auto">
            <a:xfrm>
              <a:off x="3166538" y="2730934"/>
              <a:ext cx="40602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defTabSz="609585"/>
              <a:r>
                <a:rPr lang="en-US" sz="2400" dirty="0">
                  <a:solidFill>
                    <a:srgbClr val="008000"/>
                  </a:solidFill>
                  <a:latin typeface="Zapf Dingbats" charset="0"/>
                  <a:cs typeface="Zapf Dingbats" charset="0"/>
                </a:rPr>
                <a:t>✓</a:t>
              </a:r>
              <a:endParaRPr lang="en-US" sz="2400" dirty="0">
                <a:solidFill>
                  <a:srgbClr val="008000"/>
                </a:solidFill>
                <a:latin typeface="Arial" charset="0"/>
              </a:endParaRPr>
            </a:p>
          </p:txBody>
        </p:sp>
        <p:sp>
          <p:nvSpPr>
            <p:cNvPr id="67679" name="Rectangle 46"/>
            <p:cNvSpPr>
              <a:spLocks noChangeArrowheads="1"/>
            </p:cNvSpPr>
            <p:nvPr/>
          </p:nvSpPr>
          <p:spPr bwMode="auto">
            <a:xfrm>
              <a:off x="3177175" y="3083496"/>
              <a:ext cx="44091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609585"/>
              <a:r>
                <a:rPr lang="en-US" sz="2400" dirty="0">
                  <a:solidFill>
                    <a:srgbClr val="FF0000"/>
                  </a:solidFill>
                  <a:latin typeface="Zapf Dingbats" charset="0"/>
                  <a:cs typeface="Zapf Dingbats" charset="0"/>
                </a:rPr>
                <a:t>✗</a:t>
              </a:r>
              <a:endParaRPr lang="en-US" sz="2400" dirty="0">
                <a:solidFill>
                  <a:srgbClr val="FF0000"/>
                </a:solidFill>
                <a:latin typeface="Arial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57203" y="4345686"/>
              <a:ext cx="3454400" cy="203199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 defTabSz="609585">
                <a:defRPr/>
              </a:pPr>
              <a:r>
                <a:rPr lang="en-US" sz="1467" dirty="0">
                  <a:solidFill>
                    <a:prstClr val="black"/>
                  </a:solidFill>
                  <a:latin typeface="Calibri"/>
                  <a:cs typeface="Times New Roman"/>
                </a:rPr>
                <a:t>Colorless   green   ideas   sleep   furiously.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20110" y="4142485"/>
              <a:ext cx="2873164" cy="166688"/>
            </a:xfrm>
            <a:prstGeom prst="rect">
              <a:avLst/>
            </a:prstGeom>
            <a:solidFill>
              <a:srgbClr val="DEF1DE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     ADJ         ADJ    NOUN  VERB      ADV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06400" y="5442239"/>
              <a:ext cx="3454400" cy="262011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 defTabSz="609585">
                <a:defRPr/>
              </a:pPr>
              <a:r>
                <a:rPr lang="en-US" sz="1467" dirty="0">
                  <a:solidFill>
                    <a:prstClr val="black"/>
                  </a:solidFill>
                  <a:latin typeface="Calibri"/>
                  <a:cs typeface="Times New Roman"/>
                </a:rPr>
                <a:t>Einstein met with UN officials in Princeton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95497" y="5276153"/>
              <a:ext cx="2875491" cy="166687"/>
            </a:xfrm>
            <a:prstGeom prst="rect">
              <a:avLst/>
            </a:prstGeom>
            <a:solidFill>
              <a:srgbClr val="DEF1DE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PERSON              ORG                      LOC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328786" y="6313313"/>
              <a:ext cx="2441724" cy="406399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defTabSz="609585">
                <a:lnSpc>
                  <a:spcPct val="90000"/>
                </a:lnSpc>
                <a:defRPr/>
              </a:pPr>
              <a:r>
                <a:rPr lang="en-US" sz="1400" dirty="0">
                  <a:solidFill>
                    <a:prstClr val="black"/>
                  </a:solidFill>
                  <a:latin typeface="Calibri"/>
                  <a:cs typeface="Times New Roman"/>
                </a:rPr>
                <a:t>You’re invited to our dinner party, Friday May 27 at 8:30</a:t>
              </a:r>
            </a:p>
          </p:txBody>
        </p:sp>
        <p:pic>
          <p:nvPicPr>
            <p:cNvPr id="67673" name="Picture 6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0075" y="6256158"/>
              <a:ext cx="385368" cy="2581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Rectangle 65"/>
            <p:cNvSpPr/>
            <p:nvPr/>
          </p:nvSpPr>
          <p:spPr bwMode="auto">
            <a:xfrm>
              <a:off x="7181287" y="6211711"/>
              <a:ext cx="751980" cy="461963"/>
            </a:xfrm>
            <a:prstGeom prst="rect">
              <a:avLst/>
            </a:prstGeom>
            <a:noFill/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200" dirty="0">
                  <a:solidFill>
                    <a:prstClr val="white">
                      <a:lumMod val="50000"/>
                    </a:prstClr>
                  </a:solidFill>
                  <a:latin typeface="Calibri"/>
                  <a:cs typeface="Times New Roman"/>
                </a:rPr>
                <a:t>Party</a:t>
              </a:r>
              <a:br>
                <a:rPr lang="en-US" sz="1200" dirty="0">
                  <a:solidFill>
                    <a:prstClr val="white">
                      <a:lumMod val="50000"/>
                    </a:prstClr>
                  </a:solidFill>
                  <a:latin typeface="Calibri"/>
                  <a:cs typeface="Times New Roman"/>
                </a:rPr>
              </a:br>
              <a:r>
                <a:rPr lang="en-US" sz="1200" dirty="0">
                  <a:solidFill>
                    <a:prstClr val="white">
                      <a:lumMod val="50000"/>
                    </a:prstClr>
                  </a:solidFill>
                  <a:latin typeface="Calibri"/>
                  <a:cs typeface="Times New Roman"/>
                </a:rPr>
                <a:t>May 27</a:t>
              </a:r>
              <a:br>
                <a:rPr lang="en-US" sz="1200" dirty="0">
                  <a:solidFill>
                    <a:prstClr val="white">
                      <a:lumMod val="50000"/>
                    </a:prstClr>
                  </a:solidFill>
                  <a:latin typeface="Calibri"/>
                  <a:cs typeface="Times New Roman"/>
                </a:rPr>
              </a:br>
              <a:r>
                <a:rPr lang="en-US" sz="1200" dirty="0">
                  <a:solidFill>
                    <a:srgbClr val="0000FF"/>
                  </a:solidFill>
                  <a:latin typeface="Calibri"/>
                  <a:cs typeface="Times New Roman"/>
                </a:rPr>
                <a:t>add</a:t>
              </a:r>
            </a:p>
          </p:txBody>
        </p:sp>
        <p:cxnSp>
          <p:nvCxnSpPr>
            <p:cNvPr id="69" name="Straight Connector 68"/>
            <p:cNvCxnSpPr/>
            <p:nvPr/>
          </p:nvCxnSpPr>
          <p:spPr bwMode="auto">
            <a:xfrm flipV="1">
              <a:off x="7343984" y="6821311"/>
              <a:ext cx="216747" cy="1725"/>
            </a:xfrm>
            <a:prstGeom prst="line">
              <a:avLst/>
            </a:prstGeom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74"/>
            <p:cNvSpPr/>
            <p:nvPr/>
          </p:nvSpPr>
          <p:spPr>
            <a:xfrm>
              <a:off x="4504545" y="1901227"/>
              <a:ext cx="2849880" cy="206973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Best roast chicken in San Francisco!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504545" y="2209800"/>
              <a:ext cx="2849880" cy="20320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The waiter ignored us for 20 minutes.</a:t>
              </a:r>
            </a:p>
          </p:txBody>
        </p:sp>
        <p:pic>
          <p:nvPicPr>
            <p:cNvPr id="67630" name="Picture 8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95825" y="1803401"/>
              <a:ext cx="367904" cy="2547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631" name="Picture 8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7495825" y="2209800"/>
              <a:ext cx="366889" cy="25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5" name="Rectangle 84"/>
            <p:cNvSpPr/>
            <p:nvPr/>
          </p:nvSpPr>
          <p:spPr>
            <a:xfrm>
              <a:off x="4470400" y="3095525"/>
              <a:ext cx="3520440" cy="196167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Carter told Mubarak he shouldn’t run again.</a:t>
              </a:r>
            </a:p>
          </p:txBody>
        </p:sp>
        <p:sp>
          <p:nvSpPr>
            <p:cNvPr id="100" name="Arc 99"/>
            <p:cNvSpPr/>
            <p:nvPr/>
          </p:nvSpPr>
          <p:spPr>
            <a:xfrm>
              <a:off x="4775200" y="2955393"/>
              <a:ext cx="1422400" cy="304800"/>
            </a:xfrm>
            <a:prstGeom prst="arc">
              <a:avLst>
                <a:gd name="adj1" fmla="val 10822610"/>
                <a:gd name="adj2" fmla="val 0"/>
              </a:avLst>
            </a:prstGeom>
            <a:ln w="12700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1" name="Arc 100"/>
            <p:cNvSpPr/>
            <p:nvPr/>
          </p:nvSpPr>
          <p:spPr>
            <a:xfrm>
              <a:off x="5689601" y="2977972"/>
              <a:ext cx="501649" cy="383821"/>
            </a:xfrm>
            <a:prstGeom prst="arc">
              <a:avLst>
                <a:gd name="adj1" fmla="val 10830349"/>
                <a:gd name="adj2" fmla="val 10"/>
              </a:avLst>
            </a:prstGeom>
            <a:ln w="12700" cap="flat" cmpd="sng" algn="ctr">
              <a:solidFill>
                <a:srgbClr val="008000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2400">
                <a:solidFill>
                  <a:prstClr val="black"/>
                </a:solidFill>
                <a:latin typeface="Calibri"/>
              </a:endParaRPr>
            </a:p>
          </p:txBody>
        </p:sp>
        <p:pic>
          <p:nvPicPr>
            <p:cNvPr id="67635" name="Picture 101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7416800" y="3835400"/>
              <a:ext cx="508000" cy="264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" name="Rectangle 103"/>
            <p:cNvSpPr/>
            <p:nvPr/>
          </p:nvSpPr>
          <p:spPr>
            <a:xfrm>
              <a:off x="4165600" y="3736084"/>
              <a:ext cx="3048000" cy="30480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 defTabSz="609585">
                <a:defRPr/>
              </a:pPr>
              <a:r>
                <a:rPr lang="en-US" sz="1600" dirty="0">
                  <a:solidFill>
                    <a:prstClr val="black"/>
                  </a:solidFill>
                  <a:latin typeface="Calibri"/>
                  <a:cs typeface="Times New Roman"/>
                </a:rPr>
                <a:t>I need new batteries for my </a:t>
              </a:r>
              <a:r>
                <a:rPr lang="en-US" sz="1600" b="1" i="1" dirty="0">
                  <a:solidFill>
                    <a:srgbClr val="FF0000"/>
                  </a:solidFill>
                  <a:latin typeface="Calibri"/>
                  <a:cs typeface="Times New Roman"/>
                </a:rPr>
                <a:t>mouse</a:t>
              </a:r>
              <a:r>
                <a:rPr lang="en-US" sz="1600" dirty="0">
                  <a:solidFill>
                    <a:prstClr val="black"/>
                  </a:solidFill>
                  <a:latin typeface="Calibri"/>
                  <a:cs typeface="Times New Roman"/>
                </a:rPr>
                <a:t>.</a:t>
              </a: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4143136" y="5575613"/>
              <a:ext cx="3476865" cy="220704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The 13</a:t>
              </a:r>
              <a:r>
                <a:rPr lang="en-US" sz="1333" baseline="30000" dirty="0">
                  <a:solidFill>
                    <a:prstClr val="black"/>
                  </a:solidFill>
                  <a:latin typeface="Calibri"/>
                  <a:cs typeface="Times New Roman"/>
                </a:rPr>
                <a:t>th</a:t>
              </a: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 Shanghai International Film Festival…</a:t>
              </a: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4165600" y="5310278"/>
              <a:ext cx="2754485" cy="192525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zh-TW" altLang="en-US" sz="1333" dirty="0">
                  <a:solidFill>
                    <a:srgbClr val="000000"/>
                  </a:solidFill>
                  <a:cs typeface="Times New Roman"/>
                </a:rPr>
                <a:t>第</a:t>
              </a:r>
              <a:r>
                <a:rPr lang="en-US" altLang="zh-TW" sz="1333" dirty="0">
                  <a:solidFill>
                    <a:srgbClr val="000000"/>
                  </a:solidFill>
                  <a:cs typeface="Times New Roman"/>
                </a:rPr>
                <a:t>13</a:t>
              </a:r>
              <a:r>
                <a:rPr lang="zh-TW" altLang="en-US" sz="1333" dirty="0">
                  <a:solidFill>
                    <a:srgbClr val="000000"/>
                  </a:solidFill>
                  <a:cs typeface="Times New Roman"/>
                </a:rPr>
                <a:t>届上海国际电影节开幕</a:t>
              </a:r>
              <a:r>
                <a:rPr lang="en-US" altLang="zh-TW" sz="1333" dirty="0">
                  <a:solidFill>
                    <a:srgbClr val="000000"/>
                  </a:solidFill>
                  <a:cs typeface="Times New Roman"/>
                </a:rPr>
                <a:t>…</a:t>
              </a:r>
              <a:endParaRPr lang="zh-TW" altLang="en-US" sz="1333" dirty="0">
                <a:solidFill>
                  <a:srgbClr val="000000"/>
                </a:solidFill>
                <a:cs typeface="Times New Roman"/>
              </a:endParaRPr>
            </a:p>
          </p:txBody>
        </p:sp>
        <p:sp>
          <p:nvSpPr>
            <p:cNvPr id="110" name="Right Arrow 109"/>
            <p:cNvSpPr/>
            <p:nvPr/>
          </p:nvSpPr>
          <p:spPr>
            <a:xfrm>
              <a:off x="7179732" y="5310896"/>
              <a:ext cx="289413" cy="183357"/>
            </a:xfrm>
            <a:prstGeom prst="rightArrow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8636000" y="4456376"/>
              <a:ext cx="1758949" cy="158485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The Dow Jones is up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940801" y="4851400"/>
              <a:ext cx="1589383" cy="208181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Housing prices rose</a:t>
              </a:r>
            </a:p>
          </p:txBody>
        </p:sp>
        <p:sp>
          <p:nvSpPr>
            <p:cNvPr id="114" name="Right Arrow 113"/>
            <p:cNvSpPr/>
            <p:nvPr/>
          </p:nvSpPr>
          <p:spPr>
            <a:xfrm>
              <a:off x="10595801" y="4614862"/>
              <a:ext cx="239183" cy="166687"/>
            </a:xfrm>
            <a:prstGeom prst="rightArrow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endParaRPr lang="en-US" sz="240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10997966" y="4506103"/>
              <a:ext cx="1022349" cy="413559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Economy is good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8518192" y="2413529"/>
              <a:ext cx="3165808" cy="405871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Q. How effective is ibuprofen in reducing fever in patients with acute febrile illness?</a:t>
              </a: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5080000" y="4707467"/>
              <a:ext cx="2946400" cy="20320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400" dirty="0">
                  <a:solidFill>
                    <a:prstClr val="black"/>
                  </a:solidFill>
                  <a:latin typeface="Calibri"/>
                  <a:cs typeface="Times New Roman"/>
                </a:rPr>
                <a:t>I can see Alcatraz from the window!</a:t>
              </a:r>
            </a:p>
          </p:txBody>
        </p:sp>
        <p:cxnSp>
          <p:nvCxnSpPr>
            <p:cNvPr id="121" name="Straight Connector 120"/>
            <p:cNvCxnSpPr/>
            <p:nvPr/>
          </p:nvCxnSpPr>
          <p:spPr>
            <a:xfrm rot="10800000">
              <a:off x="7010402" y="4612389"/>
              <a:ext cx="124884" cy="79375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V="1">
              <a:off x="6887633" y="4612389"/>
              <a:ext cx="127000" cy="79375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rot="10800000">
              <a:off x="6815669" y="4533013"/>
              <a:ext cx="198967" cy="79375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rot="5400000" flipH="1" flipV="1">
              <a:off x="6649510" y="4525605"/>
              <a:ext cx="158751" cy="173567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 rot="10800000">
              <a:off x="6616702" y="4455225"/>
              <a:ext cx="198967" cy="77788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 flipV="1">
              <a:off x="6292852" y="4455224"/>
              <a:ext cx="323849" cy="236539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 flipV="1">
              <a:off x="5969002" y="4455224"/>
              <a:ext cx="647700" cy="236539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rot="10800000">
              <a:off x="6413502" y="4375850"/>
              <a:ext cx="198967" cy="79375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/>
          </p:nvCxnSpPr>
          <p:spPr>
            <a:xfrm rot="10800000">
              <a:off x="6214535" y="4296475"/>
              <a:ext cx="198967" cy="79375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 flipV="1">
              <a:off x="5767919" y="4379024"/>
              <a:ext cx="645583" cy="312739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flipV="1">
              <a:off x="5486401" y="4302824"/>
              <a:ext cx="723900" cy="446976"/>
            </a:xfrm>
            <a:prstGeom prst="line">
              <a:avLst/>
            </a:prstGeom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Rectangle 147"/>
            <p:cNvSpPr/>
            <p:nvPr/>
          </p:nvSpPr>
          <p:spPr>
            <a:xfrm>
              <a:off x="8541047" y="3494278"/>
              <a:ext cx="2828924" cy="203613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XYZ acquired ABC yesterday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8541047" y="3719986"/>
              <a:ext cx="2828924" cy="207805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ABC has been taken over by XYZ</a:t>
              </a:r>
            </a:p>
          </p:txBody>
        </p:sp>
        <p:sp>
          <p:nvSpPr>
            <p:cNvPr id="151" name="Rectangular Callout 150"/>
            <p:cNvSpPr/>
            <p:nvPr/>
          </p:nvSpPr>
          <p:spPr>
            <a:xfrm>
              <a:off x="9314643" y="5359401"/>
              <a:ext cx="2739540" cy="277577"/>
            </a:xfrm>
            <a:prstGeom prst="wedgeRectCallout">
              <a:avLst>
                <a:gd name="adj1" fmla="val -67569"/>
                <a:gd name="adj2" fmla="val 96660"/>
              </a:avLst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r>
                <a:rPr lang="en-US" sz="1333" dirty="0">
                  <a:solidFill>
                    <a:srgbClr val="000000"/>
                  </a:solidFill>
                  <a:latin typeface="Calibri"/>
                </a:rPr>
                <a:t>Where is Citizen Kane playing in SF? </a:t>
              </a:r>
            </a:p>
          </p:txBody>
        </p:sp>
        <p:sp>
          <p:nvSpPr>
            <p:cNvPr id="152" name="Rectangular Callout 151"/>
            <p:cNvSpPr/>
            <p:nvPr/>
          </p:nvSpPr>
          <p:spPr>
            <a:xfrm>
              <a:off x="9248465" y="5765801"/>
              <a:ext cx="2286424" cy="436393"/>
            </a:xfrm>
            <a:prstGeom prst="wedgeRectCallout">
              <a:avLst>
                <a:gd name="adj1" fmla="val 63386"/>
                <a:gd name="adj2" fmla="val -39734"/>
              </a:avLst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85">
                <a:defRPr/>
              </a:pPr>
              <a:r>
                <a:rPr lang="en-US" sz="1333" dirty="0">
                  <a:solidFill>
                    <a:srgbClr val="000000"/>
                  </a:solidFill>
                  <a:latin typeface="Calibri"/>
                </a:rPr>
                <a:t>Castro Theatre at 7:30. Do you want a ticket?</a:t>
              </a:r>
            </a:p>
          </p:txBody>
        </p:sp>
        <p:pic>
          <p:nvPicPr>
            <p:cNvPr id="67666" name="Picture 152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 flipH="1">
              <a:off x="8398364" y="5787474"/>
              <a:ext cx="506219" cy="384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" name="Rectangle 111"/>
            <p:cNvSpPr/>
            <p:nvPr/>
          </p:nvSpPr>
          <p:spPr>
            <a:xfrm>
              <a:off x="8737600" y="4648200"/>
              <a:ext cx="1727200" cy="203200"/>
            </a:xfrm>
            <a:prstGeom prst="rect">
              <a:avLst/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25400" dist="12700" dir="270000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585">
                <a:defRPr/>
              </a:pPr>
              <a:r>
                <a:rPr lang="en-US" sz="1333" dirty="0">
                  <a:solidFill>
                    <a:prstClr val="black"/>
                  </a:solidFill>
                  <a:latin typeface="Calibri"/>
                  <a:cs typeface="Times New Roman"/>
                </a:rPr>
                <a:t>The S&amp;P500 jumped</a:t>
              </a:r>
            </a:p>
          </p:txBody>
        </p:sp>
        <p:pic>
          <p:nvPicPr>
            <p:cNvPr id="2" name="Picture 1" descr="BU009519.png"/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40565" y="3429000"/>
              <a:ext cx="587436" cy="584200"/>
            </a:xfrm>
            <a:prstGeom prst="rect">
              <a:avLst/>
            </a:prstGeom>
          </p:spPr>
        </p:pic>
        <p:pic>
          <p:nvPicPr>
            <p:cNvPr id="3" name="Picture 2" descr="skd186802sdc.png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749384" y="5427661"/>
              <a:ext cx="544217" cy="584200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B5201033-6E80-E143-A581-99C2D300DB81}"/>
              </a:ext>
            </a:extLst>
          </p:cNvPr>
          <p:cNvSpPr txBox="1"/>
          <p:nvPr/>
        </p:nvSpPr>
        <p:spPr>
          <a:xfrm>
            <a:off x="466103" y="6282215"/>
            <a:ext cx="114629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Natural Language Processing, Lecture Slides from the 2012 Stanford Coursera course by Dan </a:t>
            </a:r>
            <a:r>
              <a:rPr lang="en-US" sz="1400" dirty="0" err="1"/>
              <a:t>Jurafsky</a:t>
            </a:r>
            <a:r>
              <a:rPr lang="en-US" sz="1400" dirty="0"/>
              <a:t> and Christopher Manning, </a:t>
            </a:r>
          </a:p>
          <a:p>
            <a:r>
              <a:rPr lang="en-US" sz="1400" dirty="0"/>
              <a:t>http://spark-public.s3.amazonaws.com/</a:t>
            </a:r>
            <a:r>
              <a:rPr lang="en-US" sz="1400" dirty="0" err="1"/>
              <a:t>nlp</a:t>
            </a:r>
            <a:r>
              <a:rPr lang="en-US" sz="1400" dirty="0"/>
              <a:t>/slides/</a:t>
            </a:r>
            <a:r>
              <a:rPr lang="en-US" sz="1400" dirty="0" err="1"/>
              <a:t>intro.pdf</a:t>
            </a:r>
            <a:endParaRPr lang="en-US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8A99A8-F38D-A4E9-519C-6DE8B12F1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12936" y="5234978"/>
            <a:ext cx="402019" cy="402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325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Framing tasks as next-token prediction</a:t>
            </a:r>
            <a:endParaRPr dirty="0"/>
          </a:p>
        </p:txBody>
      </p:sp>
      <p:sp>
        <p:nvSpPr>
          <p:cNvPr id="285" name="Google Shape;285;p31"/>
          <p:cNvSpPr txBox="1">
            <a:spLocks noGrp="1"/>
          </p:cNvSpPr>
          <p:nvPr>
            <p:ph type="body" idx="1"/>
          </p:nvPr>
        </p:nvSpPr>
        <p:spPr>
          <a:xfrm>
            <a:off x="621792" y="1536633"/>
            <a:ext cx="109260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60863" indent="0">
              <a:lnSpc>
                <a:spcPct val="115000"/>
              </a:lnSpc>
              <a:buNone/>
            </a:pPr>
            <a:r>
              <a:rPr lang="en" dirty="0"/>
              <a:t>  Tasks can similarly be framed as next-token prediction.</a:t>
            </a:r>
            <a:endParaRPr dirty="0"/>
          </a:p>
        </p:txBody>
      </p:sp>
      <p:sp>
        <p:nvSpPr>
          <p:cNvPr id="286" name="Google Shape;286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13</a:t>
            </a:fld>
            <a:endParaRPr kern="0"/>
          </a:p>
        </p:txBody>
      </p:sp>
      <p:sp>
        <p:nvSpPr>
          <p:cNvPr id="287" name="Google Shape;287;p31"/>
          <p:cNvSpPr txBox="1"/>
          <p:nvPr/>
        </p:nvSpPr>
        <p:spPr>
          <a:xfrm>
            <a:off x="1587900" y="6487033"/>
            <a:ext cx="9016400" cy="5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467" kern="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[Sanh et al., 2022: </a:t>
            </a:r>
            <a:r>
              <a:rPr lang="en" sz="1467" u="sng" kern="0">
                <a:solidFill>
                  <a:srgbClr val="3D85C6"/>
                </a:solidFill>
                <a:latin typeface="Arial"/>
                <a:cs typeface="Arial"/>
                <a:sym typeface="Arial"/>
                <a:hlinkClick r:id="rId3"/>
              </a:rPr>
              <a:t>https://arxiv.org/pdf/2110.08207.pdf</a:t>
            </a:r>
            <a:r>
              <a:rPr lang="en" sz="1467" kern="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]</a:t>
            </a:r>
            <a:endParaRPr sz="1467" kern="0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88" name="Google Shape;28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8684" y="2228833"/>
            <a:ext cx="6954835" cy="4100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47808"/>
            <a:ext cx="8229600" cy="759046"/>
          </a:xfrm>
        </p:spPr>
        <p:txBody>
          <a:bodyPr>
            <a:normAutofit fontScale="90000"/>
          </a:bodyPr>
          <a:lstStyle/>
          <a:p>
            <a:r>
              <a:rPr lang="en-US" dirty="0"/>
              <a:t>BIA-66-A Topics Overview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68667EE-5CF2-3A4A-B077-03C4CFF30F8D}"/>
              </a:ext>
            </a:extLst>
          </p:cNvPr>
          <p:cNvGrpSpPr/>
          <p:nvPr/>
        </p:nvGrpSpPr>
        <p:grpSpPr>
          <a:xfrm>
            <a:off x="7612836" y="1135449"/>
            <a:ext cx="4294907" cy="5379705"/>
            <a:chOff x="7612837" y="1325076"/>
            <a:chExt cx="2755475" cy="5379705"/>
          </a:xfrm>
        </p:grpSpPr>
        <p:sp>
          <p:nvSpPr>
            <p:cNvPr id="32" name="TextBox 31"/>
            <p:cNvSpPr txBox="1"/>
            <p:nvPr/>
          </p:nvSpPr>
          <p:spPr>
            <a:xfrm>
              <a:off x="7612837" y="1325076"/>
              <a:ext cx="2755475" cy="821315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endParaRPr lang="en-US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7708784" y="5768983"/>
              <a:ext cx="2458904" cy="935798"/>
            </a:xfrm>
            <a:prstGeom prst="roundRect">
              <a:avLst/>
            </a:prstGeom>
            <a:noFill/>
            <a:ln w="25400">
              <a:solidFill>
                <a:schemeClr val="accent5">
                  <a:lumMod val="75000"/>
                </a:schemeClr>
              </a:solidFill>
              <a:rou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rgbClr val="000000"/>
                  </a:solidFill>
                </a:rPr>
                <a:t>Unsupervised Learning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rgbClr val="000000"/>
                  </a:solidFill>
                </a:rPr>
                <a:t>Clustering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rgbClr val="000000"/>
                  </a:solidFill>
                </a:rPr>
                <a:t>Topic modeling (LDA)</a:t>
              </a:r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7708783" y="4378864"/>
              <a:ext cx="2424371" cy="1252990"/>
            </a:xfrm>
            <a:prstGeom prst="roundRect">
              <a:avLst/>
            </a:prstGeom>
            <a:noFill/>
            <a:ln w="25400">
              <a:solidFill>
                <a:schemeClr val="accent5">
                  <a:lumMod val="75000"/>
                </a:schemeClr>
              </a:solidFill>
              <a:round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rgbClr val="000000"/>
                  </a:solidFill>
                </a:rPr>
                <a:t>Supervised Learning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rgbClr val="000000"/>
                  </a:solidFill>
                </a:rPr>
                <a:t>Classification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rgbClr val="000000"/>
                  </a:solidFill>
                </a:rPr>
                <a:t>Sentiment mining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rgbClr val="000000"/>
                  </a:solidFill>
                </a:rPr>
                <a:t>Deep learning / LLMs</a:t>
              </a:r>
            </a:p>
          </p:txBody>
        </p:sp>
      </p:grpSp>
      <p:sp>
        <p:nvSpPr>
          <p:cNvPr id="52" name="Left Brace 51"/>
          <p:cNvSpPr/>
          <p:nvPr/>
        </p:nvSpPr>
        <p:spPr>
          <a:xfrm>
            <a:off x="7150098" y="2258749"/>
            <a:ext cx="462738" cy="883272"/>
          </a:xfrm>
          <a:prstGeom prst="leftBrace">
            <a:avLst>
              <a:gd name="adj1" fmla="val 33060"/>
              <a:gd name="adj2" fmla="val 4888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Left Brace 52"/>
          <p:cNvSpPr/>
          <p:nvPr/>
        </p:nvSpPr>
        <p:spPr>
          <a:xfrm>
            <a:off x="7150098" y="3482388"/>
            <a:ext cx="462738" cy="509933"/>
          </a:xfrm>
          <a:prstGeom prst="leftBrace">
            <a:avLst>
              <a:gd name="adj1" fmla="val 28548"/>
              <a:gd name="adj2" fmla="val 4888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eft Brace 53"/>
          <p:cNvSpPr/>
          <p:nvPr/>
        </p:nvSpPr>
        <p:spPr>
          <a:xfrm>
            <a:off x="7246046" y="4815679"/>
            <a:ext cx="443043" cy="1086982"/>
          </a:xfrm>
          <a:prstGeom prst="leftBrace">
            <a:avLst>
              <a:gd name="adj1" fmla="val 71761"/>
              <a:gd name="adj2" fmla="val 4026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469068" y="1200506"/>
            <a:ext cx="1585325" cy="5906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Crawling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5469068" y="2362282"/>
            <a:ext cx="1585325" cy="60090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Preprocessing / Parsing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5469068" y="3544130"/>
            <a:ext cx="1585325" cy="58121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5469068" y="4916707"/>
            <a:ext cx="1585325" cy="6792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Text Mining</a:t>
            </a:r>
          </a:p>
        </p:txBody>
      </p:sp>
      <p:cxnSp>
        <p:nvCxnSpPr>
          <p:cNvPr id="17" name="Straight Arrow Connector 16"/>
          <p:cNvCxnSpPr>
            <a:stCxn id="6" idx="2"/>
            <a:endCxn id="7" idx="0"/>
          </p:cNvCxnSpPr>
          <p:nvPr/>
        </p:nvCxnSpPr>
        <p:spPr>
          <a:xfrm>
            <a:off x="6261730" y="1791185"/>
            <a:ext cx="0" cy="571097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2"/>
            <a:endCxn id="8" idx="0"/>
          </p:cNvCxnSpPr>
          <p:nvPr/>
        </p:nvCxnSpPr>
        <p:spPr>
          <a:xfrm>
            <a:off x="6261730" y="2963187"/>
            <a:ext cx="0" cy="580943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2"/>
            <a:endCxn id="9" idx="0"/>
          </p:cNvCxnSpPr>
          <p:nvPr/>
        </p:nvCxnSpPr>
        <p:spPr>
          <a:xfrm>
            <a:off x="6261730" y="4125345"/>
            <a:ext cx="0" cy="791363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5C9BF0CE-1B2E-CA40-8887-160B756D222C}"/>
              </a:ext>
            </a:extLst>
          </p:cNvPr>
          <p:cNvSpPr/>
          <p:nvPr/>
        </p:nvSpPr>
        <p:spPr>
          <a:xfrm>
            <a:off x="7708541" y="2117241"/>
            <a:ext cx="3832652" cy="1086982"/>
          </a:xfrm>
          <a:prstGeom prst="roundRect">
            <a:avLst/>
          </a:prstGeom>
          <a:noFill/>
          <a:ln w="25400">
            <a:solidFill>
              <a:schemeClr val="accent5">
                <a:lumMod val="75000"/>
              </a:schemeClr>
            </a:solidFill>
            <a:rou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</a:rPr>
              <a:t>Extract words/terms (Tokenization)</a:t>
            </a:r>
          </a:p>
          <a:p>
            <a:r>
              <a:rPr lang="en-US" dirty="0">
                <a:solidFill>
                  <a:srgbClr val="000000"/>
                </a:solidFill>
              </a:rPr>
              <a:t>Part of Speech</a:t>
            </a:r>
          </a:p>
          <a:p>
            <a:r>
              <a:rPr lang="en-US" dirty="0">
                <a:solidFill>
                  <a:srgbClr val="000000"/>
                </a:solidFill>
              </a:rPr>
              <a:t>Stemming/Lemmatization</a:t>
            </a:r>
          </a:p>
          <a:p>
            <a:r>
              <a:rPr lang="en-US" dirty="0">
                <a:solidFill>
                  <a:srgbClr val="000000"/>
                </a:solidFill>
              </a:rPr>
              <a:t>Named Entity Recognition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2C11AC9C-C158-9842-B337-0EF44EE4CFAD}"/>
              </a:ext>
            </a:extLst>
          </p:cNvPr>
          <p:cNvSpPr/>
          <p:nvPr/>
        </p:nvSpPr>
        <p:spPr>
          <a:xfrm>
            <a:off x="7708541" y="3330230"/>
            <a:ext cx="3832659" cy="733000"/>
          </a:xfrm>
          <a:prstGeom prst="roundRect">
            <a:avLst/>
          </a:prstGeom>
          <a:noFill/>
          <a:ln w="25400">
            <a:solidFill>
              <a:schemeClr val="accent5">
                <a:lumMod val="75000"/>
              </a:schemeClr>
            </a:solidFill>
            <a:rou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</a:rPr>
              <a:t>Vector Space Model</a:t>
            </a:r>
          </a:p>
          <a:p>
            <a:r>
              <a:rPr lang="en-US" dirty="0">
                <a:solidFill>
                  <a:srgbClr val="000000"/>
                </a:solidFill>
              </a:rPr>
              <a:t>Word vectors (Embedding)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74E057A3-BA89-DA49-8BDC-40944ECF9C57}"/>
              </a:ext>
            </a:extLst>
          </p:cNvPr>
          <p:cNvSpPr/>
          <p:nvPr/>
        </p:nvSpPr>
        <p:spPr>
          <a:xfrm>
            <a:off x="7708541" y="806854"/>
            <a:ext cx="3832647" cy="1191897"/>
          </a:xfrm>
          <a:prstGeom prst="roundRect">
            <a:avLst/>
          </a:prstGeom>
          <a:noFill/>
          <a:ln w="25400">
            <a:solidFill>
              <a:schemeClr val="accent5">
                <a:lumMod val="75000"/>
              </a:schemeClr>
            </a:solidFill>
            <a:rou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</a:rPr>
              <a:t>Extract and transform text from  html, pdf, doc, xml, txt, …</a:t>
            </a:r>
          </a:p>
          <a:p>
            <a:r>
              <a:rPr lang="en-US" dirty="0">
                <a:solidFill>
                  <a:srgbClr val="000000"/>
                </a:solidFill>
              </a:rPr>
              <a:t>Scrape static and dynamic web pages</a:t>
            </a:r>
          </a:p>
          <a:p>
            <a:r>
              <a:rPr lang="en-US" dirty="0">
                <a:solidFill>
                  <a:srgbClr val="000000"/>
                </a:solidFill>
              </a:rPr>
              <a:t>LLM Prompts</a:t>
            </a:r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4FE4629-F287-D245-8B07-96ECA5F2A345}"/>
              </a:ext>
            </a:extLst>
          </p:cNvPr>
          <p:cNvSpPr/>
          <p:nvPr/>
        </p:nvSpPr>
        <p:spPr>
          <a:xfrm>
            <a:off x="7150098" y="1227276"/>
            <a:ext cx="462738" cy="537137"/>
          </a:xfrm>
          <a:prstGeom prst="leftBrace">
            <a:avLst>
              <a:gd name="adj1" fmla="val 33060"/>
              <a:gd name="adj2" fmla="val 4888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F35CA7-3289-3E25-8E2C-829C6124571C}"/>
              </a:ext>
            </a:extLst>
          </p:cNvPr>
          <p:cNvSpPr txBox="1"/>
          <p:nvPr/>
        </p:nvSpPr>
        <p:spPr>
          <a:xfrm>
            <a:off x="1003300" y="1303419"/>
            <a:ext cx="329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1. Collect and clean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2F3B2A-879A-B598-2C59-09D21589E8F1}"/>
              </a:ext>
            </a:extLst>
          </p:cNvPr>
          <p:cNvSpPr txBox="1"/>
          <p:nvPr/>
        </p:nvSpPr>
        <p:spPr>
          <a:xfrm>
            <a:off x="1003299" y="2422661"/>
            <a:ext cx="38116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9400" indent="-279400"/>
            <a:r>
              <a:rPr lang="en-US" sz="2400" b="1" dirty="0">
                <a:solidFill>
                  <a:schemeClr val="tx2"/>
                </a:solidFill>
              </a:rPr>
              <a:t>2. Prepare Data for language modeling (Tokenization, Embedding, Semantics Parsing)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3D80AD-C950-0BC2-C1D2-F5F324F35788}"/>
              </a:ext>
            </a:extLst>
          </p:cNvPr>
          <p:cNvSpPr txBox="1"/>
          <p:nvPr/>
        </p:nvSpPr>
        <p:spPr>
          <a:xfrm>
            <a:off x="988483" y="4916707"/>
            <a:ext cx="38116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9400" indent="-279400"/>
            <a:r>
              <a:rPr lang="en-US" sz="2400" b="1" dirty="0">
                <a:solidFill>
                  <a:schemeClr val="tx2"/>
                </a:solidFill>
              </a:rPr>
              <a:t>3. Work on NLP tasks: Classification and Clustering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C85BCB8-483D-EC56-1058-14A00CFD8E91}"/>
              </a:ext>
            </a:extLst>
          </p:cNvPr>
          <p:cNvCxnSpPr/>
          <p:nvPr/>
        </p:nvCxnSpPr>
        <p:spPr>
          <a:xfrm>
            <a:off x="2652405" y="1851564"/>
            <a:ext cx="0" cy="571097"/>
          </a:xfrm>
          <a:prstGeom prst="straightConnector1">
            <a:avLst/>
          </a:prstGeom>
          <a:ln w="50800"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C40D21C-979C-9116-EAE2-AF04C697004D}"/>
              </a:ext>
            </a:extLst>
          </p:cNvPr>
          <p:cNvCxnSpPr/>
          <p:nvPr/>
        </p:nvCxnSpPr>
        <p:spPr>
          <a:xfrm>
            <a:off x="2637810" y="4063229"/>
            <a:ext cx="0" cy="571097"/>
          </a:xfrm>
          <a:prstGeom prst="straightConnector1">
            <a:avLst/>
          </a:prstGeom>
          <a:ln w="50800"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277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Canvas</a:t>
            </a:r>
          </a:p>
        </p:txBody>
      </p:sp>
    </p:spTree>
    <p:extLst>
      <p:ext uri="{BB962C8B-B14F-4D97-AF65-F5344CB8AC3E}">
        <p14:creationId xmlns:p14="http://schemas.microsoft.com/office/powerpoint/2010/main" val="2047902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9167"/>
            <a:ext cx="8229600" cy="987504"/>
          </a:xfrm>
        </p:spPr>
        <p:txBody>
          <a:bodyPr>
            <a:normAutofit fontScale="90000"/>
          </a:bodyPr>
          <a:lstStyle/>
          <a:p>
            <a:r>
              <a:rPr lang="en-US" dirty="0"/>
              <a:t>Python and Python Editor Installation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009" y="1076332"/>
            <a:ext cx="11189815" cy="24758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Recommended: Anaconda. Instruction: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Download Anaconda (prefer </a:t>
            </a:r>
            <a:r>
              <a:rPr lang="en-US" b="1" dirty="0"/>
              <a:t>Python 3.6 or above version</a:t>
            </a:r>
            <a:r>
              <a:rPr lang="en-US" dirty="0"/>
              <a:t>) https://</a:t>
            </a:r>
            <a:r>
              <a:rPr lang="en-US" dirty="0" err="1"/>
              <a:t>www.anaconda.com</a:t>
            </a:r>
            <a:r>
              <a:rPr lang="en-US" dirty="0"/>
              <a:t>/products/individual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Install Anaconda following instruction at </a:t>
            </a:r>
            <a:r>
              <a:rPr lang="en-US" dirty="0">
                <a:hlinkClick r:id="rId2"/>
              </a:rPr>
              <a:t>https://docs.anaconda.com/anaconda/install/index.html</a:t>
            </a:r>
            <a:r>
              <a:rPr lang="en-US" dirty="0"/>
              <a:t> for windows or macOS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After installation, open a terminal (or anaconda command window for Windows) to update python libraries using:  </a:t>
            </a:r>
            <a:r>
              <a:rPr lang="en-US" dirty="0" err="1"/>
              <a:t>conda</a:t>
            </a:r>
            <a:r>
              <a:rPr lang="en-US" dirty="0"/>
              <a:t> update --all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Pick </a:t>
            </a:r>
            <a:r>
              <a:rPr lang="en-US" dirty="0" err="1"/>
              <a:t>Jupyter</a:t>
            </a:r>
            <a:r>
              <a:rPr lang="en-US" dirty="0"/>
              <a:t> Notebook as the GUI editor. Launch it from “Anaconda Navigator” or type “</a:t>
            </a:r>
            <a:r>
              <a:rPr lang="en-US" dirty="0" err="1"/>
              <a:t>jupyter</a:t>
            </a:r>
            <a:r>
              <a:rPr lang="en-US" dirty="0"/>
              <a:t> notebook” from terminal (Mac users).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Make sure the following packages have been installed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FBF94-44A1-C847-BFEE-F2FA7D9CD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284" y="3552139"/>
            <a:ext cx="5753301" cy="307931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7ED58-234C-834B-9BF6-CE1F4A6FE6C7}"/>
              </a:ext>
            </a:extLst>
          </p:cNvPr>
          <p:cNvSpPr txBox="1">
            <a:spLocks/>
          </p:cNvSpPr>
          <p:nvPr/>
        </p:nvSpPr>
        <p:spPr>
          <a:xfrm>
            <a:off x="6770914" y="3443112"/>
            <a:ext cx="2638075" cy="2636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/>
              <a:t>gensim</a:t>
            </a:r>
            <a:r>
              <a:rPr lang="en-US" sz="1600" dirty="0"/>
              <a:t>  (4.0.1)</a:t>
            </a:r>
          </a:p>
          <a:p>
            <a:r>
              <a:rPr lang="en-US" sz="1600" dirty="0"/>
              <a:t>Matplotlib (3.3.2)</a:t>
            </a:r>
          </a:p>
          <a:p>
            <a:r>
              <a:rPr lang="en-US" sz="1600" dirty="0" err="1"/>
              <a:t>Nltk</a:t>
            </a:r>
            <a:r>
              <a:rPr lang="en-US" sz="1600" dirty="0"/>
              <a:t> (3.5)</a:t>
            </a:r>
          </a:p>
          <a:p>
            <a:r>
              <a:rPr lang="en-US" sz="1600" dirty="0" err="1"/>
              <a:t>numpy</a:t>
            </a:r>
            <a:r>
              <a:rPr lang="en-US" sz="1600" dirty="0"/>
              <a:t> (1.22.3)</a:t>
            </a:r>
          </a:p>
          <a:p>
            <a:r>
              <a:rPr lang="en-US" sz="1600" dirty="0"/>
              <a:t>Pandas (1.4.0)</a:t>
            </a:r>
          </a:p>
          <a:p>
            <a:r>
              <a:rPr lang="en-US" sz="1600" dirty="0"/>
              <a:t>spacy (3.0.5)</a:t>
            </a:r>
          </a:p>
          <a:p>
            <a:pPr lvl="1"/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242C7C-FA9C-2C4B-9B85-1C01F8718C43}"/>
              </a:ext>
            </a:extLst>
          </p:cNvPr>
          <p:cNvSpPr/>
          <p:nvPr/>
        </p:nvSpPr>
        <p:spPr>
          <a:xfrm>
            <a:off x="9072558" y="3426178"/>
            <a:ext cx="296588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requests (2.24.0)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beautifulsoup4  (4.9.3)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selenium (3.141.0)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scikit-learn (0.23.2)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Scipy</a:t>
            </a:r>
            <a:r>
              <a:rPr lang="en-US" dirty="0"/>
              <a:t> (1.5.2)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Seaborn (0.11.0)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Statsmodels</a:t>
            </a:r>
            <a:r>
              <a:rPr lang="en-US" dirty="0"/>
              <a:t> (0.12.0)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98815E-9FC7-DF4B-9D1E-A73D9C8B44C7}"/>
              </a:ext>
            </a:extLst>
          </p:cNvPr>
          <p:cNvSpPr txBox="1"/>
          <p:nvPr/>
        </p:nvSpPr>
        <p:spPr>
          <a:xfrm>
            <a:off x="6748817" y="5782545"/>
            <a:ext cx="5320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Note: The version is for your reference. You may not need to use the exact version</a:t>
            </a:r>
          </a:p>
        </p:txBody>
      </p:sp>
    </p:spTree>
    <p:extLst>
      <p:ext uri="{BB962C8B-B14F-4D97-AF65-F5344CB8AC3E}">
        <p14:creationId xmlns:p14="http://schemas.microsoft.com/office/powerpoint/2010/main" val="11872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Purpose: </a:t>
            </a:r>
          </a:p>
          <a:p>
            <a:pPr lvl="1"/>
            <a:r>
              <a:rPr lang="en-US" dirty="0"/>
              <a:t>understand the general background of the class</a:t>
            </a:r>
          </a:p>
          <a:p>
            <a:pPr lvl="1"/>
            <a:r>
              <a:rPr lang="en-US" dirty="0"/>
              <a:t>adapt the course materials to the need of the class</a:t>
            </a:r>
          </a:p>
          <a:p>
            <a:r>
              <a:rPr lang="en-US" dirty="0"/>
              <a:t>Class Survey on Canvas: </a:t>
            </a:r>
          </a:p>
          <a:p>
            <a:pPr lvl="1"/>
            <a:r>
              <a:rPr lang="en-US" dirty="0"/>
              <a:t>5 questions</a:t>
            </a:r>
          </a:p>
          <a:p>
            <a:pPr lvl="1"/>
            <a:r>
              <a:rPr lang="en-US" dirty="0"/>
              <a:t>Response submitted anonymously</a:t>
            </a:r>
          </a:p>
          <a:p>
            <a:pPr lvl="1"/>
            <a:r>
              <a:rPr lang="en-US" dirty="0"/>
              <a:t>Takes less than 5 minutes!</a:t>
            </a:r>
          </a:p>
        </p:txBody>
      </p:sp>
    </p:spTree>
    <p:extLst>
      <p:ext uri="{BB962C8B-B14F-4D97-AF65-F5344CB8AC3E}">
        <p14:creationId xmlns:p14="http://schemas.microsoft.com/office/powerpoint/2010/main" val="953937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09A52-26B1-024D-9366-841C57769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 Everywhere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F95A-2AF3-CC43-8AA1-3491DC5B4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Simple in-class quiz is administered through Poll Everywhere</a:t>
            </a:r>
          </a:p>
          <a:p>
            <a:r>
              <a:rPr lang="en-US" dirty="0"/>
              <a:t>The quiz results will be counted as your class participation</a:t>
            </a:r>
          </a:p>
          <a:p>
            <a:r>
              <a:rPr lang="en-US" dirty="0"/>
              <a:t>To participate:</a:t>
            </a:r>
          </a:p>
          <a:p>
            <a:pPr lvl="1"/>
            <a:r>
              <a:rPr lang="en-US" dirty="0"/>
              <a:t>Click “Sign up” at </a:t>
            </a:r>
            <a:r>
              <a:rPr lang="en-US" dirty="0">
                <a:hlinkClick r:id="rId2"/>
              </a:rPr>
              <a:t>https://www.polleverywhere.com</a:t>
            </a:r>
            <a:r>
              <a:rPr lang="en-US" dirty="0"/>
              <a:t> and register using your </a:t>
            </a:r>
            <a:r>
              <a:rPr lang="en-US" b="1" dirty="0"/>
              <a:t>Stevens Email ID</a:t>
            </a:r>
            <a:r>
              <a:rPr lang="en-US" dirty="0"/>
              <a:t>, if you don’t have an account at Poll Everywhere yet</a:t>
            </a:r>
          </a:p>
          <a:p>
            <a:pPr lvl="1"/>
            <a:r>
              <a:rPr lang="en-US" dirty="0"/>
              <a:t>With your account created, now you can login our class poll site: </a:t>
            </a:r>
            <a:r>
              <a:rPr lang="en-US" b="1" u="sng" dirty="0">
                <a:hlinkClick r:id="rId3"/>
              </a:rPr>
              <a:t>PollEv.com/emilyliu</a:t>
            </a:r>
            <a:r>
              <a:rPr lang="en-US" u="sng" dirty="0">
                <a:hlinkClick r:id="rId3"/>
              </a:rPr>
              <a:t> </a:t>
            </a:r>
            <a:endParaRPr lang="en-US" u="sng" dirty="0"/>
          </a:p>
          <a:p>
            <a:pPr lvl="1"/>
            <a:r>
              <a:rPr lang="en-US" dirty="0"/>
              <a:t>You should be able to see a test poll (the question is: "Have you used any of the Python Packages below?"). Please respond to this question. </a:t>
            </a:r>
          </a:p>
        </p:txBody>
      </p:sp>
    </p:spTree>
    <p:extLst>
      <p:ext uri="{BB962C8B-B14F-4D97-AF65-F5344CB8AC3E}">
        <p14:creationId xmlns:p14="http://schemas.microsoft.com/office/powerpoint/2010/main" val="1450060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8CCC-751C-074D-9FD0-B46C98BF9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13903"/>
          </a:xfrm>
        </p:spPr>
        <p:txBody>
          <a:bodyPr>
            <a:normAutofit fontScale="90000"/>
          </a:bodyPr>
          <a:lstStyle/>
          <a:p>
            <a:r>
              <a:rPr lang="en-US" dirty="0"/>
              <a:t>Python Pre-Quiz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F9776-6C36-4748-BC7A-1746B7DCE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71" y="1241856"/>
            <a:ext cx="10838046" cy="21130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purpose of this quiz is to understand the level of your Python skills so that I can plan the course accordingly</a:t>
            </a:r>
          </a:p>
          <a:p>
            <a:r>
              <a:rPr lang="en-US" dirty="0"/>
              <a:t>This pre-quiz does </a:t>
            </a:r>
            <a:r>
              <a:rPr lang="en-US" u="sng" dirty="0"/>
              <a:t>not</a:t>
            </a:r>
            <a:r>
              <a:rPr lang="en-US" dirty="0"/>
              <a:t> count toward your grades</a:t>
            </a:r>
          </a:p>
          <a:p>
            <a:r>
              <a:rPr lang="en-US" dirty="0"/>
              <a:t>Sample questions: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6836E-05B0-8943-BE2C-4A5884B5A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45" y="3354860"/>
            <a:ext cx="5683514" cy="2261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8AB442-E264-D749-AC78-CDE9AFF7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753" y="2879608"/>
            <a:ext cx="3237035" cy="351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3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85077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077" y="1403236"/>
            <a:ext cx="96084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Introduction </a:t>
            </a:r>
          </a:p>
          <a:p>
            <a:pPr lvl="1"/>
            <a:r>
              <a:rPr lang="en-US" dirty="0"/>
              <a:t>Name, major, interest, expectation from this course etc.</a:t>
            </a:r>
          </a:p>
          <a:p>
            <a:r>
              <a:rPr lang="en-US" dirty="0"/>
              <a:t>Syllabus</a:t>
            </a:r>
          </a:p>
          <a:p>
            <a:r>
              <a:rPr lang="en-US" dirty="0"/>
              <a:t>Course Overview: What is Web Mining?</a:t>
            </a:r>
          </a:p>
          <a:p>
            <a:r>
              <a:rPr lang="en-US" dirty="0"/>
              <a:t>Python Installation, </a:t>
            </a:r>
            <a:r>
              <a:rPr lang="en-US" dirty="0" err="1"/>
              <a:t>Jupyter</a:t>
            </a:r>
            <a:r>
              <a:rPr lang="en-US" dirty="0"/>
              <a:t> Notebook, Poll Everywhere</a:t>
            </a:r>
          </a:p>
          <a:p>
            <a:r>
              <a:rPr lang="en-US" dirty="0"/>
              <a:t>Class Survey</a:t>
            </a:r>
          </a:p>
          <a:p>
            <a:r>
              <a:rPr lang="en-US" dirty="0"/>
              <a:t>Python Review</a:t>
            </a:r>
          </a:p>
          <a:p>
            <a:r>
              <a:rPr lang="en-US" dirty="0"/>
              <a:t>Pre-Quiz</a:t>
            </a:r>
          </a:p>
        </p:txBody>
      </p:sp>
    </p:spTree>
    <p:extLst>
      <p:ext uri="{BB962C8B-B14F-4D97-AF65-F5344CB8AC3E}">
        <p14:creationId xmlns:p14="http://schemas.microsoft.com/office/powerpoint/2010/main" val="643561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0771" y="498696"/>
            <a:ext cx="2833077" cy="256649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Data Scientist Cheat Sheets</a:t>
            </a:r>
            <a:br>
              <a:rPr lang="en-US" dirty="0"/>
            </a:b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902" y="1"/>
            <a:ext cx="5605983" cy="689104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60770" y="3523847"/>
            <a:ext cx="31574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blog.makcorps.com</a:t>
            </a:r>
            <a:r>
              <a:rPr lang="en-US" sz="2000" dirty="0"/>
              <a:t>/2018/08/cheat-sheets-for-</a:t>
            </a:r>
            <a:r>
              <a:rPr lang="en-US" sz="2000" dirty="0" err="1"/>
              <a:t>ai</a:t>
            </a:r>
            <a:r>
              <a:rPr lang="en-US" sz="2000" dirty="0"/>
              <a:t>-neural-</a:t>
            </a:r>
            <a:r>
              <a:rPr lang="en-US" sz="2000" dirty="0" err="1"/>
              <a:t>networks.html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660771" y="4813496"/>
            <a:ext cx="31574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Check all of the cheat sheets see how much you know!</a:t>
            </a:r>
          </a:p>
        </p:txBody>
      </p:sp>
    </p:spTree>
    <p:extLst>
      <p:ext uri="{BB962C8B-B14F-4D97-AF65-F5344CB8AC3E}">
        <p14:creationId xmlns:p14="http://schemas.microsoft.com/office/powerpoint/2010/main" val="321739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4956"/>
            <a:ext cx="9144000" cy="646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82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33;p7">
            <a:extLst>
              <a:ext uri="{FF2B5EF4-FFF2-40B4-BE49-F238E27FC236}">
                <a16:creationId xmlns:a16="http://schemas.microsoft.com/office/drawing/2014/main" id="{5D9A2161-F9C1-700E-AB41-1D8CCC6129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936" y="639520"/>
            <a:ext cx="5465064" cy="171907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0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Open Sans Medium"/>
              </a:rPr>
              <a:t>What is Web Mining?</a:t>
            </a:r>
            <a:br>
              <a:rPr lang="en-US" sz="3000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Open Sans Medium"/>
              </a:rPr>
            </a:br>
            <a:endParaRPr lang="en-US" sz="3000" kern="1200" baseline="30000" dirty="0">
              <a:solidFill>
                <a:schemeClr val="tx1"/>
              </a:solidFill>
              <a:latin typeface="+mj-lt"/>
              <a:ea typeface="+mj-ea"/>
              <a:cs typeface="+mj-cs"/>
              <a:sym typeface="Open Sans Medium"/>
            </a:endParaRPr>
          </a:p>
        </p:txBody>
      </p:sp>
      <p:sp>
        <p:nvSpPr>
          <p:cNvPr id="3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ED5C0-828E-7E7F-3236-310E1EA356F6}"/>
              </a:ext>
            </a:extLst>
          </p:cNvPr>
          <p:cNvSpPr txBox="1"/>
          <p:nvPr/>
        </p:nvSpPr>
        <p:spPr>
          <a:xfrm>
            <a:off x="630936" y="2807208"/>
            <a:ext cx="3687754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200" dirty="0"/>
              <a:t>In short, get prepared for large language models (LLMs)</a:t>
            </a:r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endParaRPr lang="en-US" sz="2200" dirty="0"/>
          </a:p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200" dirty="0"/>
              <a:t>Let’s first understand basics behind LLMs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36019D-5A48-2E08-CC6D-FBB98AC12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794" y="1876534"/>
            <a:ext cx="7352785" cy="28859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9EBB88-F4A8-83A3-8189-2C9DC7377C1E}"/>
              </a:ext>
            </a:extLst>
          </p:cNvPr>
          <p:cNvSpPr txBox="1"/>
          <p:nvPr/>
        </p:nvSpPr>
        <p:spPr>
          <a:xfrm>
            <a:off x="537282" y="5540532"/>
            <a:ext cx="9670789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/>
              <a:t>References:</a:t>
            </a:r>
          </a:p>
          <a:p>
            <a:pPr>
              <a:spcAft>
                <a:spcPts val="600"/>
              </a:spcAft>
            </a:pPr>
            <a:r>
              <a:rPr lang="en-US" sz="1400" dirty="0">
                <a:hlinkClick r:id="rId3"/>
              </a:rPr>
              <a:t>https://github.com/Hannibal046/Awesome-LLM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>
                <a:hlinkClick r:id="rId4"/>
              </a:rPr>
              <a:t>https://docs.google.com/presentation/d/1TTyePrw-p_xxUbi3rbmBI3QQpSsTI1btaQuAUvvNc8w/edit#slide=id.g206fa25c94c_0_24</a:t>
            </a:r>
            <a:endParaRPr lang="en-US" sz="1400" dirty="0"/>
          </a:p>
          <a:p>
            <a:pPr>
              <a:spcAft>
                <a:spcPts val="600"/>
              </a:spcAft>
            </a:pPr>
            <a:r>
              <a:rPr lang="en-US" sz="1400" dirty="0"/>
              <a:t>NLP vs. </a:t>
            </a:r>
            <a:r>
              <a:rPr lang="en-US" sz="1400"/>
              <a:t>LLMs: https</a:t>
            </a:r>
            <a:r>
              <a:rPr lang="en-US" sz="1400" dirty="0"/>
              <a:t>://</a:t>
            </a:r>
            <a:r>
              <a:rPr lang="en-US" sz="1400" dirty="0" err="1"/>
              <a:t>www.youtube.com</a:t>
            </a:r>
            <a:r>
              <a:rPr lang="en-US" sz="1400" dirty="0"/>
              <a:t>/</a:t>
            </a:r>
            <a:r>
              <a:rPr lang="en-US" sz="1400" dirty="0" err="1"/>
              <a:t>watch?v</a:t>
            </a:r>
            <a:r>
              <a:rPr lang="en-US" sz="1400" dirty="0"/>
              <a:t>=</a:t>
            </a:r>
            <a:r>
              <a:rPr lang="en-US" sz="1400" dirty="0" err="1"/>
              <a:t>FmxcmKvkqnE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1478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Representing Natural Language in Machines</a:t>
            </a: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4</a:t>
            </a:fld>
            <a:endParaRPr kern="0"/>
          </a:p>
        </p:txBody>
      </p:sp>
      <p:grpSp>
        <p:nvGrpSpPr>
          <p:cNvPr id="49" name="Google Shape;49;p9"/>
          <p:cNvGrpSpPr/>
          <p:nvPr/>
        </p:nvGrpSpPr>
        <p:grpSpPr>
          <a:xfrm>
            <a:off x="621800" y="1632200"/>
            <a:ext cx="11182517" cy="1878000"/>
            <a:chOff x="466350" y="1224150"/>
            <a:chExt cx="8386888" cy="1408500"/>
          </a:xfrm>
        </p:grpSpPr>
        <p:pic>
          <p:nvPicPr>
            <p:cNvPr id="50" name="Google Shape;50;p9"/>
            <p:cNvPicPr preferRelativeResize="0"/>
            <p:nvPr/>
          </p:nvPicPr>
          <p:blipFill rotWithShape="1">
            <a:blip r:embed="rId3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867763" y="1312050"/>
              <a:ext cx="3985475" cy="1212999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  <p:sp>
          <p:nvSpPr>
            <p:cNvPr id="51" name="Google Shape;51;p9"/>
            <p:cNvSpPr txBox="1"/>
            <p:nvPr/>
          </p:nvSpPr>
          <p:spPr>
            <a:xfrm>
              <a:off x="466350" y="1224150"/>
              <a:ext cx="4401300" cy="140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267" kern="0">
                  <a:solidFill>
                    <a:srgbClr val="00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Strings:</a:t>
              </a:r>
              <a:endParaRPr sz="2267" kern="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  <a:p>
              <a:pPr marL="609585" indent="-448722" defTabSz="1219170">
                <a:buClr>
                  <a:srgbClr val="000000"/>
                </a:buClr>
                <a:buSzPts val="1700"/>
                <a:buFont typeface="Open Sans"/>
                <a:buChar char="●"/>
              </a:pPr>
              <a:r>
                <a:rPr lang="en" sz="2267" kern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Each character is 1-2 bytes</a:t>
              </a:r>
              <a:endParaRPr sz="22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609585" indent="-448722" defTabSz="1219170">
                <a:buClr>
                  <a:srgbClr val="000000"/>
                </a:buClr>
                <a:buSzPts val="1700"/>
                <a:buFont typeface="Open Sans"/>
                <a:buChar char="●"/>
              </a:pPr>
              <a:r>
                <a:rPr lang="en" sz="2267" kern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Great for text manipulations</a:t>
              </a:r>
              <a:endParaRPr sz="22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19170" lvl="1" indent="-423323" defTabSz="1219170">
                <a:buClr>
                  <a:srgbClr val="000000"/>
                </a:buClr>
                <a:buSzPts val="1400"/>
                <a:buFont typeface="Open Sans"/>
                <a:buChar char="○"/>
              </a:pPr>
              <a:r>
                <a:rPr lang="en" sz="1867" kern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Concatenate, Find + Replace</a:t>
              </a:r>
              <a:endParaRPr sz="22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609585" indent="-448722" defTabSz="1219170">
                <a:buClr>
                  <a:srgbClr val="000000"/>
                </a:buClr>
                <a:buSzPts val="1700"/>
                <a:buFont typeface="Open Sans"/>
                <a:buChar char="●"/>
              </a:pPr>
              <a:r>
                <a:rPr lang="en" sz="2267" kern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No semantics or morphology</a:t>
              </a:r>
              <a:endParaRPr sz="18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" name="Google Shape;52;p9"/>
          <p:cNvGrpSpPr/>
          <p:nvPr/>
        </p:nvGrpSpPr>
        <p:grpSpPr>
          <a:xfrm>
            <a:off x="621800" y="3860800"/>
            <a:ext cx="11182517" cy="2608800"/>
            <a:chOff x="466350" y="2819400"/>
            <a:chExt cx="8386888" cy="1956600"/>
          </a:xfrm>
        </p:grpSpPr>
        <p:sp>
          <p:nvSpPr>
            <p:cNvPr id="53" name="Google Shape;53;p9"/>
            <p:cNvSpPr txBox="1"/>
            <p:nvPr/>
          </p:nvSpPr>
          <p:spPr>
            <a:xfrm>
              <a:off x="466350" y="2819400"/>
              <a:ext cx="4949700" cy="19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2267" kern="0" dirty="0">
                  <a:solidFill>
                    <a:srgbClr val="00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Tokens:</a:t>
              </a:r>
              <a:endParaRPr sz="2267" kern="0" dirty="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  <a:p>
              <a:pPr marL="609585" indent="-448722" defTabSz="1219170">
                <a:buClr>
                  <a:srgbClr val="000000"/>
                </a:buClr>
                <a:buSzPts val="1700"/>
                <a:buFont typeface="Open Sans"/>
                <a:buChar char="●"/>
              </a:pPr>
              <a:r>
                <a:rPr lang="en" sz="22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Map each word to a token ID</a:t>
              </a:r>
              <a:endParaRPr sz="22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609585" indent="-448722" defTabSz="1219170">
                <a:buClr>
                  <a:srgbClr val="000000"/>
                </a:buClr>
                <a:buSzPts val="1700"/>
                <a:buFont typeface="Open Sans"/>
                <a:buChar char="●"/>
              </a:pPr>
              <a:r>
                <a:rPr lang="en" sz="22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In practice: </a:t>
              </a:r>
              <a:endParaRPr sz="22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19170" lvl="1" indent="-423323" defTabSz="1219170">
                <a:buClr>
                  <a:srgbClr val="000000"/>
                </a:buClr>
                <a:buSzPts val="1400"/>
                <a:buFont typeface="Open Sans"/>
                <a:buChar char="○"/>
              </a:pPr>
              <a:r>
                <a:rPr lang="en" sz="18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Some words are too rare / misspelled</a:t>
              </a:r>
              <a:endParaRPr sz="18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19170" lvl="1" indent="-423323" defTabSz="1219170">
                <a:buClr>
                  <a:srgbClr val="000000"/>
                </a:buClr>
                <a:buSzPts val="1400"/>
                <a:buFont typeface="Open Sans"/>
                <a:buChar char="○"/>
              </a:pPr>
              <a:r>
                <a:rPr lang="en" sz="18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Split these into common word parts </a:t>
              </a:r>
              <a:br>
                <a:rPr lang="en" sz="18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</a:br>
              <a:r>
                <a:rPr lang="en" sz="1867" kern="0" dirty="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and map these to IDs</a:t>
              </a:r>
              <a:endParaRPr sz="1867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pic>
          <p:nvPicPr>
            <p:cNvPr id="54" name="Google Shape;54;p9"/>
            <p:cNvPicPr preferRelativeResize="0"/>
            <p:nvPr/>
          </p:nvPicPr>
          <p:blipFill rotWithShape="1">
            <a:blip r:embed="rId4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501"/>
            <a:stretch/>
          </p:blipFill>
          <p:spPr>
            <a:xfrm>
              <a:off x="4867763" y="2947375"/>
              <a:ext cx="3985475" cy="14100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47625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0F71930-67E2-B478-6217-D6B26EAFCAD6}"/>
              </a:ext>
            </a:extLst>
          </p:cNvPr>
          <p:cNvSpPr txBox="1"/>
          <p:nvPr/>
        </p:nvSpPr>
        <p:spPr>
          <a:xfrm>
            <a:off x="6490200" y="6014033"/>
            <a:ext cx="2355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Tokenization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Representing Natural Language in Neural Networks</a:t>
            </a: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1"/>
          </p:nvPr>
        </p:nvSpPr>
        <p:spPr>
          <a:xfrm>
            <a:off x="429800" y="1600533"/>
            <a:ext cx="4276400" cy="7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en">
                <a:latin typeface="Open Sans SemiBold"/>
                <a:ea typeface="Open Sans SemiBold"/>
                <a:cs typeface="Open Sans SemiBold"/>
                <a:sym typeface="Open Sans SemiBold"/>
              </a:rPr>
              <a:t>Word embeddings: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5</a:t>
            </a:fld>
            <a:endParaRPr kern="0"/>
          </a:p>
        </p:txBody>
      </p:sp>
      <p:pic>
        <p:nvPicPr>
          <p:cNvPr id="62" name="Google Shape;62;p10"/>
          <p:cNvPicPr preferRelativeResize="0"/>
          <p:nvPr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52" t="9406" r="1352" b="5847"/>
          <a:stretch/>
        </p:blipFill>
        <p:spPr>
          <a:xfrm>
            <a:off x="4786267" y="1636134"/>
            <a:ext cx="7210235" cy="400516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63" name="Google Shape;63;p10"/>
          <p:cNvPicPr preferRelativeResize="0"/>
          <p:nvPr/>
        </p:nvPicPr>
        <p:blipFill rotWithShape="1"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7801" y="2213300"/>
            <a:ext cx="2930567" cy="76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10"/>
          <p:cNvGrpSpPr/>
          <p:nvPr/>
        </p:nvGrpSpPr>
        <p:grpSpPr>
          <a:xfrm>
            <a:off x="1180367" y="3241401"/>
            <a:ext cx="2232435" cy="1199567"/>
            <a:chOff x="885275" y="2354850"/>
            <a:chExt cx="1674326" cy="899675"/>
          </a:xfrm>
        </p:grpSpPr>
        <p:pic>
          <p:nvPicPr>
            <p:cNvPr id="65" name="Google Shape;65;p10"/>
            <p:cNvPicPr preferRelativeResize="0"/>
            <p:nvPr/>
          </p:nvPicPr>
          <p:blipFill rotWithShape="1">
            <a:blip r:embed="rId5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85275" y="2354850"/>
              <a:ext cx="1674326" cy="899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Google Shape;66;p10"/>
            <p:cNvSpPr/>
            <p:nvPr/>
          </p:nvSpPr>
          <p:spPr>
            <a:xfrm>
              <a:off x="1760250" y="2745350"/>
              <a:ext cx="476400" cy="153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000000"/>
                  </a:solidFill>
                  <a:latin typeface="Arial"/>
                  <a:cs typeface="Arial"/>
                  <a:sym typeface="Arial"/>
                </a:rPr>
                <a:t>…..</a:t>
              </a: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7" name="Google Shape;67;p10"/>
          <p:cNvGrpSpPr/>
          <p:nvPr/>
        </p:nvGrpSpPr>
        <p:grpSpPr>
          <a:xfrm>
            <a:off x="3114168" y="3380565"/>
            <a:ext cx="1592000" cy="764400"/>
            <a:chOff x="2335626" y="2535424"/>
            <a:chExt cx="1194000" cy="573300"/>
          </a:xfrm>
        </p:grpSpPr>
        <p:cxnSp>
          <p:nvCxnSpPr>
            <p:cNvPr id="68" name="Google Shape;68;p10"/>
            <p:cNvCxnSpPr/>
            <p:nvPr/>
          </p:nvCxnSpPr>
          <p:spPr>
            <a:xfrm>
              <a:off x="2388573" y="2535424"/>
              <a:ext cx="0" cy="573300"/>
            </a:xfrm>
            <a:prstGeom prst="straightConnector1">
              <a:avLst/>
            </a:prstGeom>
            <a:noFill/>
            <a:ln w="9525" cap="flat" cmpd="sng">
              <a:solidFill>
                <a:srgbClr val="CC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69" name="Google Shape;69;p10"/>
            <p:cNvSpPr txBox="1"/>
            <p:nvPr/>
          </p:nvSpPr>
          <p:spPr>
            <a:xfrm>
              <a:off x="2335626" y="2544500"/>
              <a:ext cx="1194000" cy="54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r>
                <a:rPr lang="en" sz="1867" kern="0">
                  <a:solidFill>
                    <a:srgbClr val="CC0000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rPr>
                <a:t>≈ 100–1000   dims!</a:t>
              </a:r>
              <a:endParaRPr sz="1867" kern="0">
                <a:solidFill>
                  <a:srgbClr val="CC0000"/>
                </a:solidFill>
                <a:latin typeface="Open Sans SemiBold"/>
                <a:ea typeface="Open Sans SemiBold"/>
                <a:cs typeface="Open Sans SemiBold"/>
                <a:sym typeface="Open Sans SemiBold"/>
              </a:endParaRPr>
            </a:p>
          </p:txBody>
        </p:sp>
      </p:grpSp>
      <p:sp>
        <p:nvSpPr>
          <p:cNvPr id="70" name="Google Shape;70;p10"/>
          <p:cNvSpPr txBox="1"/>
          <p:nvPr/>
        </p:nvSpPr>
        <p:spPr>
          <a:xfrm>
            <a:off x="429800" y="4592033"/>
            <a:ext cx="4368400" cy="22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lnSpc>
                <a:spcPct val="150000"/>
              </a:lnSpc>
              <a:buClr>
                <a:srgbClr val="000000"/>
              </a:buClr>
            </a:pPr>
            <a:r>
              <a:rPr lang="en" sz="22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Models can learn</a:t>
            </a:r>
            <a:endParaRPr sz="2267" i="1" kern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 defTabSz="1219170">
              <a:lnSpc>
                <a:spcPct val="150000"/>
              </a:lnSpc>
              <a:buClr>
                <a:srgbClr val="000000"/>
              </a:buClr>
            </a:pPr>
            <a:r>
              <a:rPr lang="en" sz="2267" i="1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similar words ≈ similar vectors</a:t>
            </a:r>
            <a:endParaRPr sz="2267" i="1" kern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defTabSz="1219170">
              <a:lnSpc>
                <a:spcPct val="150000"/>
              </a:lnSpc>
              <a:buClr>
                <a:srgbClr val="000000"/>
              </a:buClr>
            </a:pPr>
            <a:r>
              <a:rPr lang="en" sz="2267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 many possible directions.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61733A-9758-44C5-C4BB-C880074C8FE2}"/>
              </a:ext>
            </a:extLst>
          </p:cNvPr>
          <p:cNvSpPr txBox="1"/>
          <p:nvPr/>
        </p:nvSpPr>
        <p:spPr>
          <a:xfrm>
            <a:off x="4786267" y="5920468"/>
            <a:ext cx="2140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Embedding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Modeling Natural Language</a:t>
            </a:r>
            <a:endParaRPr dirty="0"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>
            <a:off x="576433" y="3897633"/>
            <a:ext cx="10926000" cy="284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" dirty="0">
                <a:latin typeface="Open Sans SemiBold"/>
                <a:ea typeface="Open Sans SemiBold"/>
                <a:cs typeface="Open Sans SemiBold"/>
                <a:sym typeface="Open Sans SemiBold"/>
              </a:rPr>
              <a:t>Left-to-right language models:</a:t>
            </a:r>
            <a:endParaRPr dirty="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indent="609585">
              <a:buSzPts val="1100"/>
              <a:buNone/>
            </a:pPr>
            <a:r>
              <a:rPr lang="en" dirty="0"/>
              <a:t>          p (</a:t>
            </a:r>
            <a:r>
              <a:rPr lang="en" dirty="0">
                <a:solidFill>
                  <a:schemeClr val="accent1"/>
                </a:solidFill>
              </a:rPr>
              <a:t>a turtle swims in the ocean</a:t>
            </a:r>
            <a:r>
              <a:rPr lang="en" dirty="0"/>
              <a:t>) = p (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)  x</a:t>
            </a:r>
          </a:p>
          <a:p>
            <a:pPr marL="0" indent="609585">
              <a:buSzPts val="1100"/>
              <a:buNone/>
            </a:pPr>
            <a:r>
              <a:rPr lang="en" dirty="0"/>
              <a:t>                                                                     p (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 	| 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) </a:t>
            </a:r>
          </a:p>
          <a:p>
            <a:pPr marL="0" indent="609585">
              <a:buSzPts val="1100"/>
              <a:buNone/>
            </a:pPr>
            <a:r>
              <a:rPr lang="en" dirty="0"/>
              <a:t>                                                                     </a:t>
            </a:r>
            <a:r>
              <a:rPr lang="en-US" dirty="0"/>
              <a:t>P</a:t>
            </a:r>
            <a:r>
              <a:rPr lang="en" dirty="0"/>
              <a:t> (</a:t>
            </a:r>
            <a:r>
              <a:rPr lang="en" dirty="0">
                <a:solidFill>
                  <a:schemeClr val="accent1"/>
                </a:solidFill>
              </a:rPr>
              <a:t>swims</a:t>
            </a:r>
            <a:r>
              <a:rPr lang="en" dirty="0"/>
              <a:t> 	| 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) x</a:t>
            </a:r>
          </a:p>
          <a:p>
            <a:pPr marL="0" indent="609585">
              <a:buSzPts val="1100"/>
              <a:buNone/>
            </a:pPr>
            <a:r>
              <a:rPr lang="en" dirty="0"/>
              <a:t>                                                                     </a:t>
            </a:r>
            <a:r>
              <a:rPr lang="en-US" dirty="0"/>
              <a:t>P</a:t>
            </a:r>
            <a:r>
              <a:rPr lang="en" dirty="0"/>
              <a:t> (</a:t>
            </a:r>
            <a:r>
              <a:rPr lang="en" dirty="0">
                <a:solidFill>
                  <a:schemeClr val="accent1"/>
                </a:solidFill>
              </a:rPr>
              <a:t>in</a:t>
            </a:r>
            <a:r>
              <a:rPr lang="en" dirty="0"/>
              <a:t>         	| 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swims</a:t>
            </a:r>
            <a:r>
              <a:rPr lang="en" dirty="0"/>
              <a:t>) x</a:t>
            </a:r>
          </a:p>
          <a:p>
            <a:pPr marL="0" indent="609585">
              <a:buSzPts val="1100"/>
              <a:buNone/>
            </a:pPr>
            <a:r>
              <a:rPr lang="en" dirty="0"/>
              <a:t>                                                                     p (</a:t>
            </a:r>
            <a:r>
              <a:rPr lang="en" dirty="0">
                <a:solidFill>
                  <a:schemeClr val="accent1"/>
                </a:solidFill>
              </a:rPr>
              <a:t>the</a:t>
            </a:r>
            <a:r>
              <a:rPr lang="en" dirty="0"/>
              <a:t>        | 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swims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in</a:t>
            </a:r>
            <a:r>
              <a:rPr lang="en" dirty="0"/>
              <a:t>) x</a:t>
            </a:r>
          </a:p>
          <a:p>
            <a:pPr marL="0" indent="609585">
              <a:buSzPts val="1100"/>
              <a:buNone/>
            </a:pPr>
            <a:r>
              <a:rPr lang="en" dirty="0"/>
              <a:t>                                                                     p (</a:t>
            </a:r>
            <a:r>
              <a:rPr lang="en" dirty="0">
                <a:solidFill>
                  <a:schemeClr val="accent1"/>
                </a:solidFill>
              </a:rPr>
              <a:t>ocean</a:t>
            </a:r>
            <a:r>
              <a:rPr lang="en" dirty="0"/>
              <a:t> 	| </a:t>
            </a:r>
            <a:r>
              <a:rPr lang="en" dirty="0">
                <a:solidFill>
                  <a:schemeClr val="accent1"/>
                </a:solidFill>
              </a:rPr>
              <a:t>a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swims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in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the</a:t>
            </a:r>
            <a:r>
              <a:rPr lang="en" dirty="0"/>
              <a:t>)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6</a:t>
            </a:fld>
            <a:endParaRPr kern="0"/>
          </a:p>
        </p:txBody>
      </p:sp>
      <p:sp>
        <p:nvSpPr>
          <p:cNvPr id="78" name="Google Shape;78;p11"/>
          <p:cNvSpPr txBox="1"/>
          <p:nvPr/>
        </p:nvSpPr>
        <p:spPr>
          <a:xfrm>
            <a:off x="1291055" y="2456947"/>
            <a:ext cx="2188746" cy="451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333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r>
              <a:rPr lang="en" sz="1333" kern="0" baseline="30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-4</a:t>
            </a:r>
            <a:r>
              <a:rPr lang="en" sz="1333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      10</a:t>
            </a:r>
            <a:r>
              <a:rPr lang="en" sz="1333" kern="0" baseline="30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-6</a:t>
            </a:r>
            <a:endParaRPr sz="1333" kern="0" baseline="300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1"/>
          <p:cNvSpPr txBox="1"/>
          <p:nvPr/>
        </p:nvSpPr>
        <p:spPr>
          <a:xfrm>
            <a:off x="954811" y="3288535"/>
            <a:ext cx="7640800" cy="451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333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10</a:t>
            </a:r>
            <a:r>
              <a:rPr lang="en" sz="1333" kern="0" baseline="30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-11</a:t>
            </a:r>
            <a:r>
              <a:rPr lang="en" sz="1333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	                                                                   10</a:t>
            </a:r>
            <a:r>
              <a:rPr lang="en" sz="1333" kern="0" baseline="300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-13</a:t>
            </a:r>
            <a:endParaRPr sz="1333" kern="0" baseline="300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>
            <a:off x="954811" y="2753747"/>
            <a:ext cx="10926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609585">
              <a:lnSpc>
                <a:spcPct val="115000"/>
              </a:lnSpc>
              <a:buNone/>
            </a:pPr>
            <a:r>
              <a:rPr lang="en" dirty="0"/>
              <a:t>p(</a:t>
            </a:r>
            <a:r>
              <a:rPr lang="en" dirty="0">
                <a:solidFill>
                  <a:schemeClr val="accent1"/>
                </a:solidFill>
              </a:rPr>
              <a:t>a turtle swims in the ocean</a:t>
            </a:r>
            <a:r>
              <a:rPr lang="en" dirty="0"/>
              <a:t>) &gt; p(</a:t>
            </a:r>
            <a:r>
              <a:rPr lang="en" dirty="0">
                <a:solidFill>
                  <a:schemeClr val="accent1"/>
                </a:solidFill>
              </a:rPr>
              <a:t>a dog swims in the ocean</a:t>
            </a:r>
            <a:r>
              <a:rPr lang="en" dirty="0"/>
              <a:t>)</a:t>
            </a:r>
            <a:endParaRPr dirty="0"/>
          </a:p>
          <a:p>
            <a:pPr marL="0" indent="0">
              <a:lnSpc>
                <a:spcPct val="115000"/>
              </a:lnSpc>
              <a:buSzPts val="1100"/>
              <a:buNone/>
            </a:pPr>
            <a:endParaRPr dirty="0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633000" y="1897457"/>
            <a:ext cx="10926000" cy="69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" dirty="0"/>
              <a:t>e.g. 	p(</a:t>
            </a:r>
            <a:r>
              <a:rPr lang="en" dirty="0">
                <a:solidFill>
                  <a:schemeClr val="accent1"/>
                </a:solidFill>
              </a:rPr>
              <a:t>dog</a:t>
            </a:r>
            <a:r>
              <a:rPr lang="en" dirty="0"/>
              <a:t>) &gt; p(</a:t>
            </a:r>
            <a:r>
              <a:rPr lang="en" dirty="0">
                <a:solidFill>
                  <a:schemeClr val="accent1"/>
                </a:solidFill>
              </a:rPr>
              <a:t>turtle</a:t>
            </a:r>
            <a:r>
              <a:rPr lang="en" dirty="0"/>
              <a:t>)</a:t>
            </a:r>
            <a:endParaRPr dirty="0"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>
          <a:xfrm>
            <a:off x="576433" y="1662433"/>
            <a:ext cx="10926000" cy="5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" dirty="0">
                <a:latin typeface="Open Sans SemiBold"/>
                <a:ea typeface="Open Sans SemiBold"/>
                <a:cs typeface="Open Sans SemiBold"/>
                <a:sym typeface="Open Sans SemiBold"/>
              </a:rPr>
              <a:t>Language Models:</a:t>
            </a:r>
            <a:r>
              <a:rPr lang="en" dirty="0"/>
              <a:t> Assign a probability to any sequence of tokens.</a:t>
            </a:r>
            <a:endParaRPr dirty="0"/>
          </a:p>
          <a:p>
            <a:pPr indent="609585">
              <a:lnSpc>
                <a:spcPct val="115000"/>
              </a:lnSpc>
              <a:buSzPts val="1100"/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79A2B8-EF09-16BE-4B5F-9BA95381B4C5}"/>
              </a:ext>
            </a:extLst>
          </p:cNvPr>
          <p:cNvSpPr txBox="1"/>
          <p:nvPr/>
        </p:nvSpPr>
        <p:spPr>
          <a:xfrm>
            <a:off x="576433" y="5831568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217982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Text Generation</a:t>
            </a:r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7</a:t>
            </a:fld>
            <a:endParaRPr kern="0"/>
          </a:p>
        </p:txBody>
      </p:sp>
      <p:sp>
        <p:nvSpPr>
          <p:cNvPr id="222" name="Google Shape;222;p25"/>
          <p:cNvSpPr txBox="1"/>
          <p:nvPr/>
        </p:nvSpPr>
        <p:spPr>
          <a:xfrm>
            <a:off x="1587900" y="6487033"/>
            <a:ext cx="9016400" cy="5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467" kern="0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[from Alammar, The Illustrated GPT-2, https://jalammar.github.io/illustrated-gpt2/]</a:t>
            </a:r>
            <a:endParaRPr sz="1467" kern="0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23" name="Google Shape;2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167" y="3145869"/>
            <a:ext cx="9109668" cy="31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 txBox="1">
            <a:spLocks noGrp="1"/>
          </p:cNvSpPr>
          <p:nvPr>
            <p:ph type="body" idx="1"/>
          </p:nvPr>
        </p:nvSpPr>
        <p:spPr>
          <a:xfrm>
            <a:off x="926600" y="1299600"/>
            <a:ext cx="9016400" cy="226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lnSpc>
                <a:spcPct val="115000"/>
              </a:lnSpc>
              <a:buAutoNum type="arabicPeriod"/>
            </a:pPr>
            <a:r>
              <a:rPr lang="en"/>
              <a:t>Sample a  token from ~ p(</a:t>
            </a:r>
            <a:r>
              <a:rPr lang="en">
                <a:solidFill>
                  <a:schemeClr val="accent1"/>
                </a:solidFill>
              </a:rPr>
              <a:t>next token </a:t>
            </a:r>
            <a:r>
              <a:rPr lang="en"/>
              <a:t>|</a:t>
            </a:r>
            <a:r>
              <a:rPr lang="en">
                <a:solidFill>
                  <a:schemeClr val="accent1"/>
                </a:solidFill>
              </a:rPr>
              <a:t> previous tokens</a:t>
            </a:r>
            <a:r>
              <a:rPr lang="en"/>
              <a:t>)</a:t>
            </a:r>
            <a:endParaRPr/>
          </a:p>
          <a:p>
            <a:pPr>
              <a:lnSpc>
                <a:spcPct val="115000"/>
              </a:lnSpc>
              <a:buAutoNum type="arabicPeriod"/>
            </a:pPr>
            <a:r>
              <a:rPr lang="en"/>
              <a:t>Append the token to the input</a:t>
            </a:r>
            <a:endParaRPr/>
          </a:p>
          <a:p>
            <a:pPr>
              <a:lnSpc>
                <a:spcPct val="115000"/>
              </a:lnSpc>
              <a:buAutoNum type="arabicPeriod"/>
            </a:pPr>
            <a:r>
              <a:rPr lang="en"/>
              <a:t>Run the new input through the transformer</a:t>
            </a:r>
            <a:endParaRPr/>
          </a:p>
          <a:p>
            <a:pPr marL="0" indent="0">
              <a:lnSpc>
                <a:spcPct val="115000"/>
              </a:lnSpc>
              <a:buNone/>
            </a:pPr>
            <a:r>
              <a:rPr lang="en"/>
              <a:t>… and so on…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Framing tasks as next-token prediction</a:t>
            </a:r>
            <a:endParaRPr/>
          </a:p>
        </p:txBody>
      </p:sp>
      <p:sp>
        <p:nvSpPr>
          <p:cNvPr id="269" name="Google Shape;269;p29"/>
          <p:cNvSpPr txBox="1">
            <a:spLocks noGrp="1"/>
          </p:cNvSpPr>
          <p:nvPr>
            <p:ph type="body" idx="1"/>
          </p:nvPr>
        </p:nvSpPr>
        <p:spPr>
          <a:xfrm>
            <a:off x="621792" y="1536633"/>
            <a:ext cx="109260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lnSpc>
                <a:spcPct val="115000"/>
              </a:lnSpc>
              <a:buAutoNum type="arabicPeriod"/>
            </a:pPr>
            <a:r>
              <a:rPr lang="en"/>
              <a:t>LLMs are trained to predict the next token.</a:t>
            </a:r>
            <a:endParaRPr/>
          </a:p>
          <a:p>
            <a:pPr>
              <a:lnSpc>
                <a:spcPct val="115000"/>
              </a:lnSpc>
              <a:buAutoNum type="arabicPeriod"/>
            </a:pPr>
            <a:r>
              <a:rPr lang="en"/>
              <a:t>But how is that useful?</a:t>
            </a:r>
            <a:endParaRPr/>
          </a:p>
          <a:p>
            <a:pPr>
              <a:lnSpc>
                <a:spcPct val="115000"/>
              </a:lnSpc>
              <a:buAutoNum type="arabicPeriod"/>
            </a:pPr>
            <a:r>
              <a:rPr lang="en"/>
              <a:t>Many tasks conform to next token prediction!</a:t>
            </a:r>
            <a:endParaRPr/>
          </a:p>
        </p:txBody>
      </p:sp>
      <p:sp>
        <p:nvSpPr>
          <p:cNvPr id="270" name="Google Shape;270;p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8</a:t>
            </a:fld>
            <a:endParaRPr kern="0"/>
          </a:p>
        </p:txBody>
      </p:sp>
      <p:sp>
        <p:nvSpPr>
          <p:cNvPr id="271" name="Google Shape;271;p29"/>
          <p:cNvSpPr txBox="1"/>
          <p:nvPr/>
        </p:nvSpPr>
        <p:spPr>
          <a:xfrm>
            <a:off x="1681800" y="4114801"/>
            <a:ext cx="8806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i="1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“The plot was substandard, but it left a smile!”</a:t>
            </a:r>
            <a:endParaRPr sz="2400" i="1" kern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2400" i="1" kern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What is the sentiment of above sentence? _________</a:t>
            </a:r>
            <a:endParaRPr sz="2400" i="1" u="sng" kern="0">
              <a:solidFill>
                <a:srgbClr val="A61C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Framing tasks as next-token prediction</a:t>
            </a:r>
            <a:endParaRPr/>
          </a:p>
        </p:txBody>
      </p:sp>
      <p:sp>
        <p:nvSpPr>
          <p:cNvPr id="277" name="Google Shape;277;p30"/>
          <p:cNvSpPr txBox="1">
            <a:spLocks noGrp="1"/>
          </p:cNvSpPr>
          <p:nvPr>
            <p:ph type="body" idx="1"/>
          </p:nvPr>
        </p:nvSpPr>
        <p:spPr>
          <a:xfrm>
            <a:off x="621792" y="1536633"/>
            <a:ext cx="109260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lnSpc>
                <a:spcPct val="115000"/>
              </a:lnSpc>
              <a:buAutoNum type="arabicPeriod"/>
            </a:pPr>
            <a:r>
              <a:rPr lang="en" dirty="0"/>
              <a:t>LLMs are trained to predict the next token.</a:t>
            </a:r>
            <a:endParaRPr dirty="0"/>
          </a:p>
          <a:p>
            <a:pPr>
              <a:lnSpc>
                <a:spcPct val="115000"/>
              </a:lnSpc>
              <a:buAutoNum type="arabicPeriod"/>
            </a:pPr>
            <a:r>
              <a:rPr lang="en" dirty="0"/>
              <a:t>But how is that useful?</a:t>
            </a:r>
            <a:endParaRPr dirty="0"/>
          </a:p>
          <a:p>
            <a:pPr>
              <a:lnSpc>
                <a:spcPct val="115000"/>
              </a:lnSpc>
              <a:buAutoNum type="arabicPeriod"/>
            </a:pPr>
            <a:r>
              <a:rPr lang="en" dirty="0"/>
              <a:t>Many tasks conform to next token prediction!</a:t>
            </a:r>
            <a:endParaRPr dirty="0"/>
          </a:p>
        </p:txBody>
      </p:sp>
      <p:sp>
        <p:nvSpPr>
          <p:cNvPr id="278" name="Google Shape;278;p3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9</a:t>
            </a:fld>
            <a:endParaRPr kern="0"/>
          </a:p>
        </p:txBody>
      </p:sp>
      <p:sp>
        <p:nvSpPr>
          <p:cNvPr id="279" name="Google Shape;279;p30"/>
          <p:cNvSpPr txBox="1"/>
          <p:nvPr/>
        </p:nvSpPr>
        <p:spPr>
          <a:xfrm>
            <a:off x="1681800" y="4114801"/>
            <a:ext cx="8806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400" i="1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“The plot was substandard, but it left a smile!”</a:t>
            </a:r>
            <a:endParaRPr sz="2400" i="1" kern="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2400" i="1" kern="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What is the sentiment of above sentence? </a:t>
            </a:r>
            <a:r>
              <a:rPr lang="en" sz="2400" i="1" u="sng" kern="0" dirty="0">
                <a:solidFill>
                  <a:srgbClr val="6AA84F"/>
                </a:solidFill>
                <a:latin typeface="Open Sans"/>
                <a:ea typeface="Open Sans"/>
                <a:cs typeface="Open Sans"/>
                <a:sym typeface="Open Sans"/>
              </a:rPr>
              <a:t>Positive</a:t>
            </a:r>
            <a:endParaRPr sz="2400" i="1" u="sng" kern="0" dirty="0">
              <a:solidFill>
                <a:srgbClr val="6AA84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1A1E7-BDD2-AB3E-1DE1-C0F7158DEF6A}"/>
              </a:ext>
            </a:extLst>
          </p:cNvPr>
          <p:cNvSpPr txBox="1"/>
          <p:nvPr/>
        </p:nvSpPr>
        <p:spPr>
          <a:xfrm>
            <a:off x="415600" y="5279312"/>
            <a:ext cx="11132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p(</a:t>
            </a:r>
            <a:r>
              <a:rPr lang="en" dirty="0">
                <a:solidFill>
                  <a:schemeClr val="accent1"/>
                </a:solidFill>
              </a:rPr>
              <a:t>positive | “</a:t>
            </a:r>
            <a:r>
              <a:rPr lang="en-US" dirty="0">
                <a:solidFill>
                  <a:schemeClr val="accent1"/>
                </a:solidFill>
              </a:rPr>
              <a:t>The plot was substandard, but it left a smile!” What is the sentiment of above sentence? </a:t>
            </a:r>
            <a:r>
              <a:rPr lang="en" dirty="0"/>
              <a:t>) = 0.7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066040-4F5B-D87E-F467-D5927C9E1270}"/>
              </a:ext>
            </a:extLst>
          </p:cNvPr>
          <p:cNvSpPr txBox="1"/>
          <p:nvPr/>
        </p:nvSpPr>
        <p:spPr>
          <a:xfrm>
            <a:off x="415600" y="5828310"/>
            <a:ext cx="11132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dirty="0"/>
              <a:t>p(</a:t>
            </a:r>
            <a:r>
              <a:rPr lang="en" dirty="0">
                <a:solidFill>
                  <a:schemeClr val="accent1"/>
                </a:solidFill>
              </a:rPr>
              <a:t>negative | “</a:t>
            </a:r>
            <a:r>
              <a:rPr lang="en-US" dirty="0">
                <a:solidFill>
                  <a:schemeClr val="accent1"/>
                </a:solidFill>
              </a:rPr>
              <a:t>The plot was substandard, but it left a smile!” What is the sentiment of above sentence? </a:t>
            </a:r>
            <a:r>
              <a:rPr lang="en" dirty="0"/>
              <a:t>) = 0.3 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rinceton NL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69138"/>
      </a:accent1>
      <a:accent2>
        <a:srgbClr val="3C78D8"/>
      </a:accent2>
      <a:accent3>
        <a:srgbClr val="674EA7"/>
      </a:accent3>
      <a:accent4>
        <a:srgbClr val="6AA84F"/>
      </a:accent4>
      <a:accent5>
        <a:srgbClr val="F1C232"/>
      </a:accent5>
      <a:accent6>
        <a:srgbClr val="EEFF41"/>
      </a:accent6>
      <a:hlink>
        <a:srgbClr val="3D85C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27425</TotalTime>
  <Words>1397</Words>
  <Application>Microsoft Macintosh PowerPoint</Application>
  <PresentationFormat>Widescreen</PresentationFormat>
  <Paragraphs>205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Zapf Dingbats</vt:lpstr>
      <vt:lpstr>Arial</vt:lpstr>
      <vt:lpstr>Calibri</vt:lpstr>
      <vt:lpstr>Lucida Sans</vt:lpstr>
      <vt:lpstr>Open Sans</vt:lpstr>
      <vt:lpstr>Open Sans Light</vt:lpstr>
      <vt:lpstr>Open Sans SemiBold</vt:lpstr>
      <vt:lpstr>Office Theme</vt:lpstr>
      <vt:lpstr>Princeton NLP</vt:lpstr>
      <vt:lpstr>BIA-660 Web Mining  Introduction</vt:lpstr>
      <vt:lpstr>Agenda</vt:lpstr>
      <vt:lpstr>What is Web Mining? </vt:lpstr>
      <vt:lpstr>Representing Natural Language in Machines</vt:lpstr>
      <vt:lpstr>Representing Natural Language in Neural Networks</vt:lpstr>
      <vt:lpstr>Modeling Natural Language</vt:lpstr>
      <vt:lpstr>Text Generation</vt:lpstr>
      <vt:lpstr>Framing tasks as next-token prediction</vt:lpstr>
      <vt:lpstr>Framing tasks as next-token prediction</vt:lpstr>
      <vt:lpstr>The Transformer Architecture:</vt:lpstr>
      <vt:lpstr>Training a LLM: Data</vt:lpstr>
      <vt:lpstr>NLP Tasks</vt:lpstr>
      <vt:lpstr>Framing tasks as next-token prediction</vt:lpstr>
      <vt:lpstr>BIA-66-A Topics Overview</vt:lpstr>
      <vt:lpstr>Syllabus</vt:lpstr>
      <vt:lpstr>Python and Python Editor Installation</vt:lpstr>
      <vt:lpstr>Class Survey</vt:lpstr>
      <vt:lpstr>Poll Everywhere</vt:lpstr>
      <vt:lpstr>Python Pre-Quiz</vt:lpstr>
      <vt:lpstr>Data Scientist Cheat Sheets </vt:lpstr>
      <vt:lpstr>PowerPoint Presentation</vt:lpstr>
    </vt:vector>
  </TitlesOfParts>
  <Company>IBM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Mining Overview</dc:title>
  <dc:creator>Rong Liu</dc:creator>
  <cp:lastModifiedBy>Rong Liu</cp:lastModifiedBy>
  <cp:revision>116</cp:revision>
  <cp:lastPrinted>2020-08-26T21:21:11Z</cp:lastPrinted>
  <dcterms:created xsi:type="dcterms:W3CDTF">2017-07-07T14:03:26Z</dcterms:created>
  <dcterms:modified xsi:type="dcterms:W3CDTF">2024-01-21T23:33:55Z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3fd474-4f3c-44ed-88fb-5cc4bd2471bf_Enabled">
    <vt:lpwstr>true</vt:lpwstr>
  </property>
  <property fmtid="{D5CDD505-2E9C-101B-9397-08002B2CF9AE}" pid="3" name="MSIP_Label_a73fd474-4f3c-44ed-88fb-5cc4bd2471bf_SetDate">
    <vt:lpwstr>2022-08-26T14:41:40Z</vt:lpwstr>
  </property>
  <property fmtid="{D5CDD505-2E9C-101B-9397-08002B2CF9AE}" pid="4" name="MSIP_Label_a73fd474-4f3c-44ed-88fb-5cc4bd2471bf_Method">
    <vt:lpwstr>Standard</vt:lpwstr>
  </property>
  <property fmtid="{D5CDD505-2E9C-101B-9397-08002B2CF9AE}" pid="5" name="MSIP_Label_a73fd474-4f3c-44ed-88fb-5cc4bd2471bf_Name">
    <vt:lpwstr>defa4170-0d19-0005-0004-bc88714345d2</vt:lpwstr>
  </property>
  <property fmtid="{D5CDD505-2E9C-101B-9397-08002B2CF9AE}" pid="6" name="MSIP_Label_a73fd474-4f3c-44ed-88fb-5cc4bd2471bf_SiteId">
    <vt:lpwstr>8d1a69ec-03b5-4345-ae21-dad112f5fb4f</vt:lpwstr>
  </property>
  <property fmtid="{D5CDD505-2E9C-101B-9397-08002B2CF9AE}" pid="7" name="MSIP_Label_a73fd474-4f3c-44ed-88fb-5cc4bd2471bf_ActionId">
    <vt:lpwstr>871023d8-5f91-4d79-89ae-d6fefd937a95</vt:lpwstr>
  </property>
  <property fmtid="{D5CDD505-2E9C-101B-9397-08002B2CF9AE}" pid="8" name="MSIP_Label_a73fd474-4f3c-44ed-88fb-5cc4bd2471bf_ContentBits">
    <vt:lpwstr>0</vt:lpwstr>
  </property>
</Properties>
</file>

<file path=docProps/thumbnail.jpeg>
</file>